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321" r:id="rId3"/>
    <p:sldId id="322" r:id="rId4"/>
    <p:sldId id="323" r:id="rId5"/>
    <p:sldId id="319" r:id="rId6"/>
    <p:sldId id="257" r:id="rId7"/>
    <p:sldId id="258" r:id="rId8"/>
    <p:sldId id="261" r:id="rId9"/>
    <p:sldId id="259" r:id="rId10"/>
    <p:sldId id="262" r:id="rId11"/>
    <p:sldId id="260" r:id="rId12"/>
    <p:sldId id="264" r:id="rId13"/>
    <p:sldId id="272" r:id="rId14"/>
    <p:sldId id="271" r:id="rId15"/>
    <p:sldId id="265" r:id="rId16"/>
    <p:sldId id="267" r:id="rId17"/>
    <p:sldId id="266" r:id="rId18"/>
    <p:sldId id="273" r:id="rId19"/>
    <p:sldId id="269" r:id="rId20"/>
    <p:sldId id="270" r:id="rId21"/>
    <p:sldId id="274" r:id="rId22"/>
    <p:sldId id="275" r:id="rId23"/>
    <p:sldId id="277" r:id="rId24"/>
    <p:sldId id="280" r:id="rId25"/>
    <p:sldId id="268" r:id="rId26"/>
    <p:sldId id="281" r:id="rId27"/>
    <p:sldId id="282" r:id="rId28"/>
    <p:sldId id="279" r:id="rId29"/>
    <p:sldId id="320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7" r:id="rId50"/>
    <p:sldId id="308" r:id="rId51"/>
    <p:sldId id="309" r:id="rId52"/>
    <p:sldId id="310" r:id="rId53"/>
    <p:sldId id="313" r:id="rId54"/>
    <p:sldId id="314" r:id="rId55"/>
    <p:sldId id="315" r:id="rId56"/>
    <p:sldId id="316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7" autoAdjust="0"/>
    <p:restoredTop sz="91125" autoAdjust="0"/>
  </p:normalViewPr>
  <p:slideViewPr>
    <p:cSldViewPr snapToGrid="0" snapToObjects="1">
      <p:cViewPr>
        <p:scale>
          <a:sx n="100" d="100"/>
          <a:sy n="100" d="100"/>
        </p:scale>
        <p:origin x="-680" y="-80"/>
      </p:cViewPr>
      <p:guideLst>
        <p:guide orient="horz" pos="2160"/>
        <p:guide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D744A-BAF6-6A43-92E0-A81BFE8DA45B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1499A-5547-314C-AB0D-F66A9695C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90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B9BAB-C7AE-A54D-BEEB-343F725EDD3E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CD7E7-4AFB-3243-8E6A-804B0A7A4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75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58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p,q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&lt;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{E}_{r \in C_1}[d(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p,r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p,q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&lt;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{E}_{r \in C_2}[d(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q,r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59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89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38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89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(a_1 + a_2)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(b_1 + b_2) + (a_1 - a_2)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(b_1-b_2) = 2 (a_1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b_1 + a_2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b_2)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30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(a_1 + a_2)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(b_1 + b_2) + (a_1 - a_2)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(b_1-b_2) = 2 (a_1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b_1 + a_2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b_2)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30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(a_1 + a_2)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(b_1 + b_2) + (a_1 - a_2)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(b_1-b_2) = 2 (a_1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b_1 + a_2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b_2)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30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= a_1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b_1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c_1 + \dots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4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4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4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15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4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4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4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54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=1}^R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CA2B-7307-4D1D-B464-F4AC18049AA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73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\sum_{r=1}^R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w_r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p_r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(i)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p_r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(j)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32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\sum_{r=1}^R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58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=1}^R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\sum_{r=1}^R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CA2B-7307-4D1D-B464-F4AC18049AA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734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CA2B-7307-4D1D-B464-F4AC18049AA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027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CA2B-7307-4D1D-B464-F4AC18049AA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0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86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\{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\}_{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=1}^R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CA2B-7307-4D1D-B464-F4AC18049AA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688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=1}^R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~(\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CA2B-7307-4D1D-B464-F4AC18049AA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35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widetilde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widetilde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=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varepsilon_i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CA2B-7307-4D1D-B464-F4AC18049AA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356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\le n^{\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lceil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(d-1)/2 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rceil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= \sum_{r=1}^R \tilde{a}_r^{(1)}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\tilde{a}_r^{(2)}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\tilde{a}_r^{(d)}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581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5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\min \</a:t>
            </a:r>
            <a:r>
              <a:rPr lang="fi-FI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 \ } \</a:t>
            </a:r>
            <a:r>
              <a:rPr lang="fi-FI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sum_{p,q</a:t>
            </a:r>
            <a:r>
              <a: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  <a:r>
              <a:rPr lang="fi-FI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d(p,q</a:t>
            </a:r>
            <a:r>
              <a: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fi-FI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z_{pq</a:t>
            </a:r>
            <a:r>
              <a: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s.t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\ \ } \sum_{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\in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pq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= 1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 \ \ }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\in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z_{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pq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y_p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 \ \ } 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p,q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\in P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\sum_{p \in P}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y_p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k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pq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 \ \ }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p,q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\in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 \ \ }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\in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_trad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4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Re^d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=1}^k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p,q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d^2(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p,q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)}{|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77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=1}^k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p,q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d^2(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p,q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)}{|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p,q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d^2(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p,q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z_{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61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\min \</a:t>
            </a:r>
            <a:r>
              <a:rPr lang="fi-FI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 \ } \</a:t>
            </a:r>
            <a:r>
              <a:rPr lang="fi-FI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sum_{p,q</a:t>
            </a:r>
            <a:r>
              <a: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d^2(p,q) </a:t>
            </a:r>
            <a:r>
              <a:rPr lang="fi-FI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z_{pq</a:t>
            </a:r>
            <a:r>
              <a: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s.t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\ \ } \sum_{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\in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pq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= 1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 \ \ }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\in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z_{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pq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y_p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 \ \ } 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p,q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\in P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z_{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pq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y_q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 \ \ } 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p,q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\in P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\sum_{p \in P}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y_p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k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pq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 \ \ }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p,q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\in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 \ \ }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\in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_trad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6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\min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 \ 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}(DZ)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s.t.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 \ 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}(Z) = 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14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{2k}{d}}}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D7E7-4AFB-3243-8E6A-804B0A7A40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F02-A98A-BE4A-AD79-11031D9AD597}" type="datetime1">
              <a:rPr lang="en-US" smtClean="0"/>
              <a:t>12/19/15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Aditya Bhaskara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2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72E-209F-9E49-A0E0-AA8E72C7C951}" type="datetime1">
              <a:rPr lang="en-US" smtClean="0"/>
              <a:t>12/19/15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Aditya Bhaskara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7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53A3-3CB1-3F46-A2BE-60F44CE167C7}" type="datetime1">
              <a:rPr lang="en-US" smtClean="0"/>
              <a:t>12/19/15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Aditya Bhaskara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4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A096-5CBC-954A-94FC-F75698E13B52}" type="datetime1">
              <a:rPr lang="en-US" smtClean="0"/>
              <a:t>12/19/15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Aditya Bhaskara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3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B4BB-387E-364B-B09D-F224088DBE3B}" type="datetime1">
              <a:rPr lang="en-US" smtClean="0"/>
              <a:t>12/19/15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Aditya Bhaskara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9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DA9D-8BB3-A14B-89E7-8CC505915FA2}" type="datetime1">
              <a:rPr lang="en-US" smtClean="0"/>
              <a:t>12/19/15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Aditya Bhaskara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5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AECD-387B-AD4B-8F28-4202EDB02074}" type="datetime1">
              <a:rPr lang="en-US" smtClean="0"/>
              <a:t>12/19/15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Aditya Bhaskara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6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C1E9-A486-494E-AA5B-73994D055A8E}" type="datetime1">
              <a:rPr lang="en-US" smtClean="0"/>
              <a:t>12/19/15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Aditya Bhaskara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7EE4-0AD1-EC46-8F8D-A679CD3AA720}" type="datetime1">
              <a:rPr lang="en-US" smtClean="0"/>
              <a:t>12/19/15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Aditya Bhaskara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1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F47B-8E99-F746-BDBB-599582039438}" type="datetime1">
              <a:rPr lang="en-US" smtClean="0"/>
              <a:t>12/19/15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Aditya Bhaskara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12C8-D873-A540-8A77-C6AD3F1BBD7E}" type="datetime1">
              <a:rPr lang="en-US" smtClean="0"/>
              <a:t>12/19/15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Aditya Bhaskara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0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698" y="94570"/>
            <a:ext cx="8674470" cy="7700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698" y="1080798"/>
            <a:ext cx="8674470" cy="5045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fld id="{4859F17D-9BAC-8D42-9E1C-26F9614937D3}" type="datetime1">
              <a:rPr lang="en-US" smtClean="0"/>
              <a:t>12/19/15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r>
              <a:rPr lang="tr-TR" smtClean="0"/>
              <a:t>Aditya Bhaskara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r>
              <a:rPr lang="en-US" dirty="0" smtClean="0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4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tx2"/>
          </a:solidFill>
          <a:latin typeface="Avenir Next Condensed Demi Bol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Next Condensed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Next Condensed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Next Condensed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Next Condensed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Next Condensed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emf"/><Relationship Id="rId8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5" Type="http://schemas.openxmlformats.org/officeDocument/2006/relationships/image" Target="../media/image57.emf"/><Relationship Id="rId6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5" Type="http://schemas.openxmlformats.org/officeDocument/2006/relationships/image" Target="../media/image61.emf"/><Relationship Id="rId6" Type="http://schemas.openxmlformats.org/officeDocument/2006/relationships/image" Target="../media/image68.emf"/><Relationship Id="rId7" Type="http://schemas.openxmlformats.org/officeDocument/2006/relationships/image" Target="../media/image62.emf"/><Relationship Id="rId8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emf"/><Relationship Id="rId3" Type="http://schemas.openxmlformats.org/officeDocument/2006/relationships/image" Target="../media/image70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6" Type="http://schemas.openxmlformats.org/officeDocument/2006/relationships/image" Target="../media/image74.emf"/><Relationship Id="rId7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220" y="189140"/>
            <a:ext cx="8470500" cy="151311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cs typeface="Rockwell"/>
              </a:rPr>
              <a:t>Bypassing Worst Case Analysis:</a:t>
            </a:r>
            <a:br>
              <a:rPr lang="en-US" b="1" dirty="0" smtClean="0">
                <a:cs typeface="Rockwell"/>
              </a:rPr>
            </a:br>
            <a:r>
              <a:rPr lang="en-US" b="1" dirty="0" smtClean="0">
                <a:cs typeface="Rockwell"/>
              </a:rPr>
              <a:t>Tensor Decomposition and Clustering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4731"/>
            <a:ext cx="6400800" cy="132965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venir Black"/>
                <a:cs typeface="Avenir Black"/>
              </a:rPr>
              <a:t>Moses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venir Black"/>
                <a:cs typeface="Avenir Black"/>
              </a:rPr>
              <a:t>Charikar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Avenir Black"/>
              <a:cs typeface="Avenir Black"/>
            </a:endParaRPr>
          </a:p>
          <a:p>
            <a:r>
              <a:rPr lang="en-US" sz="2600" dirty="0" smtClean="0">
                <a:solidFill>
                  <a:srgbClr val="008000"/>
                </a:solidFill>
                <a:latin typeface="Avenir Black"/>
                <a:cs typeface="Avenir Black"/>
              </a:rPr>
              <a:t>Stanford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9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29698" y="1004598"/>
            <a:ext cx="8674470" cy="2538702"/>
          </a:xfrm>
          <a:prstGeom prst="round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(Semi)-random graph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98" y="1080798"/>
            <a:ext cx="8914302" cy="5640677"/>
          </a:xfrm>
        </p:spPr>
        <p:txBody>
          <a:bodyPr>
            <a:normAutofit/>
          </a:bodyPr>
          <a:lstStyle/>
          <a:p>
            <a:r>
              <a:rPr lang="en-US" dirty="0" smtClean="0"/>
              <a:t>“planted” graph</a:t>
            </a:r>
            <a:r>
              <a:rPr lang="en-US" dirty="0"/>
              <a:t> </a:t>
            </a:r>
            <a:r>
              <a:rPr lang="en-US" dirty="0" smtClean="0"/>
              <a:t>bisection</a:t>
            </a:r>
            <a:br>
              <a:rPr lang="en-US" dirty="0" smtClean="0"/>
            </a:br>
            <a:r>
              <a:rPr lang="en-US" dirty="0" smtClean="0">
                <a:solidFill>
                  <a:srgbClr val="C0504D"/>
                </a:solidFill>
              </a:rPr>
              <a:t>p: </a:t>
            </a:r>
            <a:r>
              <a:rPr lang="en-US" dirty="0" smtClean="0"/>
              <a:t>prob. of edges inside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q</a:t>
            </a:r>
            <a:r>
              <a:rPr lang="en-US" dirty="0" smtClean="0"/>
              <a:t>: prob. of edges across parts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Goal</a:t>
            </a:r>
            <a:r>
              <a:rPr lang="en-US" dirty="0" smtClean="0"/>
              <a:t>: recover partition</a:t>
            </a:r>
          </a:p>
          <a:p>
            <a:endParaRPr lang="en-US" dirty="0" smtClean="0"/>
          </a:p>
          <a:p>
            <a:r>
              <a:rPr lang="en-US" dirty="0" smtClean="0"/>
              <a:t>SDP relaxation is exact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Feige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Kilian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01]</a:t>
            </a:r>
            <a:endParaRPr lang="en-US" dirty="0" smtClean="0"/>
          </a:p>
          <a:p>
            <a:r>
              <a:rPr lang="en-US" dirty="0" smtClean="0"/>
              <a:t>robust to adversarial additions inside/deletions across</a:t>
            </a:r>
            <a:br>
              <a:rPr lang="en-US" dirty="0" smtClean="0"/>
            </a:br>
            <a:r>
              <a:rPr lang="en-US" dirty="0" smtClean="0"/>
              <a:t>(also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Makarychev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Makarychev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Vijayaraghavan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‘12,’14]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Threshold for exact recovery </a:t>
            </a:r>
            <a:r>
              <a:rPr lang="en-US" dirty="0" smtClean="0">
                <a:solidFill>
                  <a:srgbClr val="E46C0A"/>
                </a:solidFill>
              </a:rPr>
              <a:t>[</a:t>
            </a:r>
            <a:r>
              <a:rPr lang="en-US" dirty="0" err="1">
                <a:solidFill>
                  <a:srgbClr val="E46C0A"/>
                </a:solidFill>
              </a:rPr>
              <a:t>Mossel</a:t>
            </a:r>
            <a:r>
              <a:rPr lang="en-US" dirty="0">
                <a:solidFill>
                  <a:srgbClr val="E46C0A"/>
                </a:solidFill>
              </a:rPr>
              <a:t>, </a:t>
            </a:r>
            <a:r>
              <a:rPr lang="en-US" dirty="0" err="1">
                <a:solidFill>
                  <a:srgbClr val="E46C0A"/>
                </a:solidFill>
              </a:rPr>
              <a:t>Neeman</a:t>
            </a:r>
            <a:r>
              <a:rPr lang="en-US" dirty="0">
                <a:solidFill>
                  <a:srgbClr val="E46C0A"/>
                </a:solidFill>
              </a:rPr>
              <a:t>, Sly ‘14</a:t>
            </a:r>
            <a:r>
              <a:rPr lang="en-US" dirty="0" smtClean="0">
                <a:solidFill>
                  <a:srgbClr val="E46C0A"/>
                </a:solidFill>
              </a:rPr>
              <a:t>]</a:t>
            </a:r>
            <a:br>
              <a:rPr lang="en-US" dirty="0" smtClean="0">
                <a:solidFill>
                  <a:srgbClr val="E46C0A"/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[Abbe,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Bandeira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Hall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] </a:t>
            </a:r>
            <a:r>
              <a:rPr lang="en-US" dirty="0" smtClean="0"/>
              <a:t>via SDP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10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270500" y="1445736"/>
            <a:ext cx="2946400" cy="1676400"/>
            <a:chOff x="2730500" y="1866900"/>
            <a:chExt cx="2946400" cy="1676400"/>
          </a:xfrm>
        </p:grpSpPr>
        <p:sp>
          <p:nvSpPr>
            <p:cNvPr id="5" name="Oval 4"/>
            <p:cNvSpPr/>
            <p:nvPr/>
          </p:nvSpPr>
          <p:spPr>
            <a:xfrm>
              <a:off x="2730500" y="1866900"/>
              <a:ext cx="1193800" cy="1676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483100" y="1866900"/>
              <a:ext cx="1193800" cy="1676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194300" y="2406650"/>
              <a:ext cx="0" cy="584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073400" y="2413000"/>
              <a:ext cx="0" cy="5778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57600" y="2755900"/>
              <a:ext cx="11303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060700" y="2495034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94300" y="2520434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13200" y="23357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451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98" y="1080797"/>
            <a:ext cx="8674470" cy="5640677"/>
          </a:xfrm>
        </p:spPr>
        <p:txBody>
          <a:bodyPr>
            <a:normAutofit/>
          </a:bodyPr>
          <a:lstStyle/>
          <a:p>
            <a:r>
              <a:rPr lang="en-US" dirty="0" smtClean="0"/>
              <a:t>Integrality of convex relaxations is interesting phenomenon that we should understand</a:t>
            </a:r>
          </a:p>
          <a:p>
            <a:endParaRPr lang="en-US" dirty="0"/>
          </a:p>
          <a:p>
            <a:r>
              <a:rPr lang="en-US" dirty="0" smtClean="0"/>
              <a:t>Different measure of strength of relaxation</a:t>
            </a:r>
          </a:p>
          <a:p>
            <a:endParaRPr lang="en-US" dirty="0"/>
          </a:p>
          <a:p>
            <a:r>
              <a:rPr lang="en-US" dirty="0" smtClean="0"/>
              <a:t>Going beyond “random instances with independent entries”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6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(Geometric)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98" y="1080798"/>
            <a:ext cx="8825402" cy="5045365"/>
          </a:xfrm>
        </p:spPr>
        <p:txBody>
          <a:bodyPr/>
          <a:lstStyle/>
          <a:p>
            <a:r>
              <a:rPr lang="en-US" dirty="0" smtClean="0"/>
              <a:t>Given points in        , divide into k clusters</a:t>
            </a:r>
            <a:endParaRPr lang="en-US" dirty="0"/>
          </a:p>
          <a:p>
            <a:r>
              <a:rPr lang="en-US" b="1" dirty="0" smtClean="0">
                <a:solidFill>
                  <a:srgbClr val="C0504D"/>
                </a:solidFill>
              </a:rPr>
              <a:t>Key difference:</a:t>
            </a:r>
            <a:r>
              <a:rPr lang="en-US" dirty="0" smtClean="0"/>
              <a:t> distance matrix entries not independent!</a:t>
            </a:r>
          </a:p>
          <a:p>
            <a:endParaRPr lang="en-US" dirty="0"/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Elhamifar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Sapiro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Vidal ‘12]</a:t>
            </a:r>
          </a:p>
          <a:p>
            <a:r>
              <a:rPr lang="en-US" dirty="0" smtClean="0"/>
              <a:t>integer solutions from </a:t>
            </a:r>
            <a:br>
              <a:rPr lang="en-US" dirty="0" smtClean="0"/>
            </a:br>
            <a:r>
              <a:rPr lang="en-US" dirty="0" smtClean="0"/>
              <a:t>convex relaxation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0fc520d3e4a3bd42b9dd4a5c8cca9df8374d3f0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99" y="2194995"/>
            <a:ext cx="4979501" cy="372796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11" y="1108077"/>
            <a:ext cx="11430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1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98" y="94570"/>
            <a:ext cx="6781935" cy="770068"/>
          </a:xfrm>
        </p:spPr>
        <p:txBody>
          <a:bodyPr/>
          <a:lstStyle/>
          <a:p>
            <a:r>
              <a:rPr lang="en-US" dirty="0" smtClean="0"/>
              <a:t>Distribution on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98" y="1080798"/>
            <a:ext cx="8674470" cy="54470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 points drawn randomly from each of k spheres </a:t>
            </a:r>
            <a:br>
              <a:rPr lang="en-US" dirty="0" smtClean="0"/>
            </a:br>
            <a:r>
              <a:rPr lang="en-US" dirty="0" smtClean="0"/>
              <a:t>(radius 1)</a:t>
            </a:r>
          </a:p>
          <a:p>
            <a:r>
              <a:rPr lang="en-US" dirty="0" smtClean="0"/>
              <a:t>Minimum separation </a:t>
            </a:r>
            <a:r>
              <a:rPr lang="en-US" dirty="0" err="1" smtClean="0"/>
              <a:t>Δ</a:t>
            </a:r>
            <a:r>
              <a:rPr lang="en-US" dirty="0" smtClean="0"/>
              <a:t> between centers</a:t>
            </a:r>
          </a:p>
          <a:p>
            <a:r>
              <a:rPr lang="en-US" dirty="0" smtClean="0"/>
              <a:t>How much separation to guarantee integrality?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Awasthi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Bandeira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C,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Krishnaswamy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Villar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Ward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14]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329064" y="3201313"/>
            <a:ext cx="1202535" cy="1202388"/>
            <a:chOff x="1351164" y="3404513"/>
            <a:chExt cx="1202535" cy="1202388"/>
          </a:xfrm>
        </p:grpSpPr>
        <p:sp>
          <p:nvSpPr>
            <p:cNvPr id="5" name="Oval 4"/>
            <p:cNvSpPr/>
            <p:nvPr/>
          </p:nvSpPr>
          <p:spPr>
            <a:xfrm>
              <a:off x="1351164" y="3404513"/>
              <a:ext cx="1202535" cy="120238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878118" y="3931402"/>
              <a:ext cx="162140" cy="14861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83999" y="4596631"/>
            <a:ext cx="1202535" cy="1202388"/>
            <a:chOff x="1351164" y="3404513"/>
            <a:chExt cx="1202535" cy="1202388"/>
          </a:xfrm>
        </p:grpSpPr>
        <p:sp>
          <p:nvSpPr>
            <p:cNvPr id="9" name="Oval 8"/>
            <p:cNvSpPr/>
            <p:nvPr/>
          </p:nvSpPr>
          <p:spPr>
            <a:xfrm>
              <a:off x="1351164" y="3404513"/>
              <a:ext cx="1202535" cy="120238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78118" y="3931402"/>
              <a:ext cx="162140" cy="14861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09098" y="3201313"/>
            <a:ext cx="1202535" cy="1202388"/>
            <a:chOff x="1351164" y="3404513"/>
            <a:chExt cx="1202535" cy="1202388"/>
          </a:xfrm>
        </p:grpSpPr>
        <p:sp>
          <p:nvSpPr>
            <p:cNvPr id="12" name="Oval 11"/>
            <p:cNvSpPr/>
            <p:nvPr/>
          </p:nvSpPr>
          <p:spPr>
            <a:xfrm>
              <a:off x="1351164" y="3404513"/>
              <a:ext cx="1202535" cy="120238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78118" y="3931402"/>
              <a:ext cx="162140" cy="14861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/>
          <p:cNvCxnSpPr>
            <a:stCxn id="6" idx="5"/>
            <a:endCxn id="10" idx="1"/>
          </p:cNvCxnSpPr>
          <p:nvPr/>
        </p:nvCxnSpPr>
        <p:spPr>
          <a:xfrm>
            <a:off x="2994413" y="3855049"/>
            <a:ext cx="1240285" cy="1290234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68053" y="4118828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Δ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43952" y="286434"/>
            <a:ext cx="2700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[Nellore, Ward ‘14]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6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Lloyd’s method can fail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98" y="1080797"/>
            <a:ext cx="8674470" cy="5640677"/>
          </a:xfrm>
        </p:spPr>
        <p:txBody>
          <a:bodyPr>
            <a:normAutofit/>
          </a:bodyPr>
          <a:lstStyle/>
          <a:p>
            <a:r>
              <a:rPr lang="en-US" dirty="0" smtClean="0"/>
              <a:t>Multiple copies of 3 cluster configuration: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Lloyd’s algorithm fails if initialization either</a:t>
            </a:r>
          </a:p>
          <a:p>
            <a:pPr lvl="1"/>
            <a:r>
              <a:rPr lang="en-US" dirty="0" smtClean="0"/>
              <a:t>assigns some group &lt; 3 centers, or</a:t>
            </a:r>
          </a:p>
          <a:p>
            <a:pPr lvl="1"/>
            <a:r>
              <a:rPr lang="en-US" dirty="0" smtClean="0"/>
              <a:t>assigns some group 2 centers in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 and one in A</a:t>
            </a:r>
            <a:r>
              <a:rPr lang="en-US" baseline="-25000" dirty="0" smtClean="0"/>
              <a:t>i </a:t>
            </a:r>
            <a:r>
              <a:rPr lang="en-US" dirty="0" smtClean="0"/>
              <a:t>   B</a:t>
            </a:r>
            <a:r>
              <a:rPr lang="en-US" baseline="-25000" dirty="0" smtClean="0"/>
              <a:t>i</a:t>
            </a:r>
          </a:p>
          <a:p>
            <a:r>
              <a:rPr lang="en-US" dirty="0" smtClean="0"/>
              <a:t>Random initialization (also k-means++) fails </a:t>
            </a:r>
            <a:r>
              <a:rPr lang="en-US" dirty="0" err="1" smtClean="0"/>
              <a:t>w.h.p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14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727200" y="1712099"/>
            <a:ext cx="762000" cy="762000"/>
            <a:chOff x="1625600" y="1879600"/>
            <a:chExt cx="762000" cy="762000"/>
          </a:xfrm>
        </p:grpSpPr>
        <p:sp>
          <p:nvSpPr>
            <p:cNvPr id="5" name="Oval 4"/>
            <p:cNvSpPr/>
            <p:nvPr/>
          </p:nvSpPr>
          <p:spPr>
            <a:xfrm>
              <a:off x="1625600" y="1879600"/>
              <a:ext cx="762000" cy="762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90700" y="2012434"/>
              <a:ext cx="448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-25000" dirty="0" smtClean="0"/>
                <a:t>i</a:t>
              </a:r>
              <a:endParaRPr lang="en-US" sz="2400" baseline="-25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27200" y="2984500"/>
            <a:ext cx="762000" cy="762000"/>
            <a:chOff x="1625600" y="3365500"/>
            <a:chExt cx="762000" cy="762000"/>
          </a:xfrm>
        </p:grpSpPr>
        <p:sp>
          <p:nvSpPr>
            <p:cNvPr id="6" name="Oval 5"/>
            <p:cNvSpPr/>
            <p:nvPr/>
          </p:nvSpPr>
          <p:spPr>
            <a:xfrm>
              <a:off x="1625600" y="3365500"/>
              <a:ext cx="762000" cy="762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78000" y="3481169"/>
              <a:ext cx="4355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baseline="-25000" dirty="0" smtClean="0"/>
                <a:t>i</a:t>
              </a:r>
              <a:endParaRPr lang="en-US" sz="2400" baseline="-25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54618" y="2446298"/>
            <a:ext cx="762000" cy="762000"/>
            <a:chOff x="4711700" y="2590800"/>
            <a:chExt cx="762000" cy="762000"/>
          </a:xfrm>
        </p:grpSpPr>
        <p:sp>
          <p:nvSpPr>
            <p:cNvPr id="7" name="Oval 6"/>
            <p:cNvSpPr/>
            <p:nvPr/>
          </p:nvSpPr>
          <p:spPr>
            <a:xfrm>
              <a:off x="4711700" y="2590800"/>
              <a:ext cx="762000" cy="762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64100" y="2717800"/>
              <a:ext cx="452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C</a:t>
              </a:r>
              <a:r>
                <a:rPr lang="en-US" sz="2400" baseline="-25000" dirty="0" err="1" smtClean="0"/>
                <a:t>i</a:t>
              </a:r>
              <a:endParaRPr lang="en-US" sz="2400" baseline="-25000" dirty="0"/>
            </a:p>
          </p:txBody>
        </p:sp>
      </p:grp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5289550"/>
            <a:ext cx="8255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8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Given</a:t>
            </a:r>
            <a:r>
              <a:rPr lang="en-US" dirty="0" smtClean="0"/>
              <a:t>: point set, metric on points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Goal</a:t>
            </a:r>
            <a:r>
              <a:rPr lang="en-US" dirty="0" smtClean="0"/>
              <a:t>: Find k centers, assign points to closest center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Minimize</a:t>
            </a:r>
            <a:r>
              <a:rPr lang="en-US" dirty="0" smtClean="0"/>
              <a:t>: sum of distances of points to centers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0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29698" y="1092200"/>
            <a:ext cx="4278802" cy="500380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k-median LP relaxation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3" y="1281246"/>
            <a:ext cx="3136900" cy="698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27" y="2286134"/>
            <a:ext cx="4127500" cy="711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73" y="3087564"/>
            <a:ext cx="3238500" cy="317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73" y="3864184"/>
            <a:ext cx="2032000" cy="7112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73" y="4848331"/>
            <a:ext cx="3098800" cy="3175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3" y="5334139"/>
            <a:ext cx="2717800" cy="3175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838700" y="1281246"/>
            <a:ext cx="4065468" cy="5856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z</a:t>
            </a:r>
            <a:r>
              <a:rPr lang="en-US" baseline="-25000" dirty="0" err="1" smtClean="0"/>
              <a:t>pq</a:t>
            </a:r>
            <a:r>
              <a:rPr lang="en-US" dirty="0" smtClean="0"/>
              <a:t>: q assigned to center at p</a:t>
            </a:r>
            <a:br>
              <a:rPr lang="en-US" dirty="0" smtClean="0"/>
            </a:br>
            <a:r>
              <a:rPr lang="en-US" dirty="0" err="1" smtClean="0"/>
              <a:t>y</a:t>
            </a:r>
            <a:r>
              <a:rPr lang="en-US" baseline="-25000" dirty="0" err="1" smtClean="0"/>
              <a:t>p</a:t>
            </a:r>
            <a:r>
              <a:rPr lang="en-US" dirty="0" smtClean="0"/>
              <a:t>: center at p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838700" y="2144846"/>
            <a:ext cx="4065468" cy="5856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every q assigned to one center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838700" y="2972068"/>
            <a:ext cx="4065468" cy="5856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 assigned to p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center at p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838700" y="3913292"/>
            <a:ext cx="4065468" cy="5856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exactly k centers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58100" y="4921072"/>
            <a:ext cx="36345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well studied relaxation in </a:t>
            </a:r>
          </a:p>
          <a:p>
            <a:pPr algn="ctr"/>
            <a:r>
              <a:rPr lang="en-US" sz="2000" dirty="0" smtClean="0"/>
              <a:t>Operations Research and </a:t>
            </a:r>
          </a:p>
          <a:p>
            <a:pPr algn="ctr"/>
            <a:r>
              <a:rPr lang="en-US" sz="2000" dirty="0" smtClean="0"/>
              <a:t>Theoretical Computer Science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430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 point </a:t>
            </a:r>
            <a:r>
              <a:rPr lang="en-US" dirty="0" smtClean="0"/>
              <a:t>set in </a:t>
            </a:r>
            <a:endParaRPr lang="en-US" dirty="0"/>
          </a:p>
          <a:p>
            <a:r>
              <a:rPr lang="en-US" dirty="0"/>
              <a:t>Goal: </a:t>
            </a:r>
            <a:r>
              <a:rPr lang="en-US" dirty="0" smtClean="0"/>
              <a:t>Partition into k clusters</a:t>
            </a:r>
            <a:endParaRPr lang="en-US" dirty="0"/>
          </a:p>
          <a:p>
            <a:r>
              <a:rPr lang="en-US" dirty="0"/>
              <a:t>Minimize: sum of </a:t>
            </a:r>
            <a:r>
              <a:rPr lang="en-US" dirty="0" smtClean="0"/>
              <a:t>squared distances to cluster centroids</a:t>
            </a:r>
          </a:p>
          <a:p>
            <a:endParaRPr lang="en-US" dirty="0"/>
          </a:p>
          <a:p>
            <a:r>
              <a:rPr lang="en-US" dirty="0" smtClean="0"/>
              <a:t>Equivalent objective: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11" y="1108077"/>
            <a:ext cx="1143000" cy="431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14" y="3042143"/>
            <a:ext cx="45593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3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822700" y="2318694"/>
            <a:ext cx="482600" cy="5642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LP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99" y="1080798"/>
            <a:ext cx="3251200" cy="901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99" y="2318694"/>
            <a:ext cx="2463800" cy="69850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659281" y="3926541"/>
            <a:ext cx="2353259" cy="1738997"/>
            <a:chOff x="4659281" y="3926541"/>
            <a:chExt cx="2353259" cy="1738997"/>
          </a:xfrm>
        </p:grpSpPr>
        <p:sp>
          <p:nvSpPr>
            <p:cNvPr id="13" name="Rectangle 12"/>
            <p:cNvSpPr/>
            <p:nvPr/>
          </p:nvSpPr>
          <p:spPr>
            <a:xfrm>
              <a:off x="5259800" y="3926541"/>
              <a:ext cx="1752740" cy="173899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281" y="3944913"/>
              <a:ext cx="863600" cy="355600"/>
            </a:xfrm>
            <a:prstGeom prst="rect">
              <a:avLst/>
            </a:prstGeom>
          </p:spPr>
        </p:pic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799" y="3949845"/>
              <a:ext cx="863600" cy="355600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799" y="4305445"/>
              <a:ext cx="863600" cy="355600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281" y="5270645"/>
              <a:ext cx="863600" cy="35560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281" y="4305445"/>
              <a:ext cx="863600" cy="35560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1400" y="5270645"/>
              <a:ext cx="863600" cy="35560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940" y="3949845"/>
              <a:ext cx="863600" cy="355600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5410200" y="4796040"/>
              <a:ext cx="0" cy="34746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930900" y="4661045"/>
              <a:ext cx="749300" cy="60960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981700" y="4105453"/>
              <a:ext cx="698500" cy="1579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932303" y="3553124"/>
            <a:ext cx="2567211" cy="2573040"/>
            <a:chOff x="932303" y="3553124"/>
            <a:chExt cx="2567211" cy="2573040"/>
          </a:xfrm>
        </p:grpSpPr>
        <p:sp>
          <p:nvSpPr>
            <p:cNvPr id="7" name="Rectangle 6"/>
            <p:cNvSpPr/>
            <p:nvPr/>
          </p:nvSpPr>
          <p:spPr>
            <a:xfrm>
              <a:off x="932303" y="3553124"/>
              <a:ext cx="2567211" cy="2573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2303" y="3553124"/>
              <a:ext cx="567489" cy="5539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99792" y="4107032"/>
              <a:ext cx="689093" cy="6890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88886" y="4796040"/>
              <a:ext cx="513442" cy="52688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02328" y="5322929"/>
              <a:ext cx="797186" cy="80323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02328" y="3783866"/>
              <a:ext cx="4414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79081" y="5157829"/>
              <a:ext cx="4414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323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9698" y="901700"/>
            <a:ext cx="4278802" cy="500380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118698" y="3200400"/>
            <a:ext cx="3389802" cy="50800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LP relaxation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02" y="1244927"/>
            <a:ext cx="3276600" cy="698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02" y="1995135"/>
            <a:ext cx="4127500" cy="7112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98" y="2756034"/>
            <a:ext cx="3238500" cy="317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98" y="3299803"/>
            <a:ext cx="3238500" cy="317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98" y="3927061"/>
            <a:ext cx="2032000" cy="7112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98" y="4812920"/>
            <a:ext cx="3098800" cy="3175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98" y="5339809"/>
            <a:ext cx="2717800" cy="3175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838700" y="1281246"/>
            <a:ext cx="4065468" cy="5856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z</a:t>
            </a:r>
            <a:r>
              <a:rPr lang="en-US" baseline="-25000" dirty="0" err="1" smtClean="0"/>
              <a:t>pq</a:t>
            </a:r>
            <a:r>
              <a:rPr lang="en-US" baseline="-25000" dirty="0" smtClean="0"/>
              <a:t> </a:t>
            </a:r>
            <a:r>
              <a:rPr lang="en-US" dirty="0" smtClean="0"/>
              <a:t>&gt; 0: </a:t>
            </a:r>
            <a:r>
              <a:rPr lang="en-US" dirty="0"/>
              <a:t>p</a:t>
            </a:r>
            <a:r>
              <a:rPr lang="en-US" dirty="0" smtClean="0"/>
              <a:t> and q in cluster of size 1/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pq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838700" y="2144846"/>
            <a:ext cx="4065468" cy="5856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y</a:t>
            </a:r>
            <a:r>
              <a:rPr lang="en-US" baseline="-25000" dirty="0" err="1"/>
              <a:t>p</a:t>
            </a:r>
            <a:r>
              <a:rPr lang="en-US" dirty="0"/>
              <a:t> &gt; 0: p in a cluster of size 1/</a:t>
            </a:r>
            <a:r>
              <a:rPr lang="en-US" dirty="0" err="1"/>
              <a:t>y</a:t>
            </a:r>
            <a:r>
              <a:rPr lang="en-US" baseline="-25000" dirty="0" err="1"/>
              <a:t>p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838700" y="3862492"/>
            <a:ext cx="4065468" cy="5856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exactly k clusters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3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 theory of analysis of algorithms and complexity founded on worst case analysis</a:t>
            </a:r>
          </a:p>
          <a:p>
            <a:r>
              <a:rPr lang="en-US" dirty="0" smtClean="0"/>
              <a:t>Too pessimistic</a:t>
            </a:r>
          </a:p>
          <a:p>
            <a:r>
              <a:rPr lang="en-US" dirty="0" smtClean="0"/>
              <a:t>Gap between theory and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9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060450" y="1219200"/>
            <a:ext cx="2851150" cy="255270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336800" y="3200400"/>
            <a:ext cx="1346200" cy="50800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98" y="94570"/>
            <a:ext cx="8139602" cy="770068"/>
          </a:xfrm>
        </p:spPr>
        <p:txBody>
          <a:bodyPr/>
          <a:lstStyle/>
          <a:p>
            <a:r>
              <a:rPr lang="en-US" dirty="0" smtClean="0"/>
              <a:t>k-means SDP relaxation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20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55650" y="1410642"/>
            <a:ext cx="2755900" cy="2170758"/>
            <a:chOff x="5594350" y="1410642"/>
            <a:chExt cx="2755900" cy="2170758"/>
          </a:xfrm>
        </p:grpSpPr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9150" y="1410642"/>
              <a:ext cx="2451100" cy="3175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4350" y="1883491"/>
              <a:ext cx="2755900" cy="3175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750" y="2343150"/>
              <a:ext cx="1587500" cy="2159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750" y="2819400"/>
              <a:ext cx="1409700" cy="254000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2450" y="3327400"/>
              <a:ext cx="1409700" cy="254000"/>
            </a:xfrm>
            <a:prstGeom prst="rect">
              <a:avLst/>
            </a:prstGeom>
          </p:spPr>
        </p:pic>
      </p:grpSp>
      <p:sp>
        <p:nvSpPr>
          <p:cNvPr id="20" name="Rounded Rectangle 19"/>
          <p:cNvSpPr/>
          <p:nvPr/>
        </p:nvSpPr>
        <p:spPr>
          <a:xfrm>
            <a:off x="4838700" y="1281246"/>
            <a:ext cx="4065468" cy="5856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z</a:t>
            </a:r>
            <a:r>
              <a:rPr lang="en-US" baseline="-25000" dirty="0" err="1" smtClean="0"/>
              <a:t>pq</a:t>
            </a:r>
            <a:r>
              <a:rPr lang="en-US" baseline="-25000" dirty="0" smtClean="0"/>
              <a:t> </a:t>
            </a:r>
            <a:r>
              <a:rPr lang="en-US" dirty="0" smtClean="0"/>
              <a:t>&gt; 0: </a:t>
            </a:r>
            <a:r>
              <a:rPr lang="en-US" dirty="0"/>
              <a:t>p</a:t>
            </a:r>
            <a:r>
              <a:rPr lang="en-US" dirty="0" smtClean="0"/>
              <a:t> and q in cluster of size 1/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pq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838700" y="2144846"/>
            <a:ext cx="4065468" cy="5856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z</a:t>
            </a:r>
            <a:r>
              <a:rPr lang="en-US" baseline="-25000" dirty="0" err="1" smtClean="0"/>
              <a:t>pp</a:t>
            </a:r>
            <a:r>
              <a:rPr lang="en-US" dirty="0" smtClean="0"/>
              <a:t> =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p</a:t>
            </a:r>
            <a:r>
              <a:rPr lang="en-US" dirty="0" smtClean="0"/>
              <a:t> </a:t>
            </a:r>
            <a:r>
              <a:rPr lang="en-US" dirty="0"/>
              <a:t>&gt; 0: p in a cluster of size 1/</a:t>
            </a:r>
            <a:r>
              <a:rPr lang="en-US" dirty="0" err="1"/>
              <a:t>y</a:t>
            </a:r>
            <a:r>
              <a:rPr lang="en-US" baseline="-25000" dirty="0" err="1"/>
              <a:t>p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838700" y="3034573"/>
            <a:ext cx="4065468" cy="5856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exactly k clusters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880100" y="4453501"/>
            <a:ext cx="2353259" cy="1738997"/>
            <a:chOff x="4659281" y="3926541"/>
            <a:chExt cx="2353259" cy="1738997"/>
          </a:xfrm>
        </p:grpSpPr>
        <p:sp>
          <p:nvSpPr>
            <p:cNvPr id="25" name="Rectangle 24"/>
            <p:cNvSpPr/>
            <p:nvPr/>
          </p:nvSpPr>
          <p:spPr>
            <a:xfrm>
              <a:off x="5259800" y="3926541"/>
              <a:ext cx="1752740" cy="173899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281" y="3944913"/>
              <a:ext cx="863600" cy="35560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799" y="3949845"/>
              <a:ext cx="863600" cy="355600"/>
            </a:xfrm>
            <a:prstGeom prst="rect">
              <a:avLst/>
            </a:prstGeom>
          </p:spPr>
        </p:pic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799" y="4305445"/>
              <a:ext cx="863600" cy="355600"/>
            </a:xfrm>
            <a:prstGeom prst="rect">
              <a:avLst/>
            </a:prstGeom>
          </p:spPr>
        </p:pic>
        <p:pic>
          <p:nvPicPr>
            <p:cNvPr id="29" name="Picture 28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281" y="5270645"/>
              <a:ext cx="863600" cy="355600"/>
            </a:xfrm>
            <a:prstGeom prst="rect">
              <a:avLst/>
            </a:prstGeom>
          </p:spPr>
        </p:pic>
        <p:pic>
          <p:nvPicPr>
            <p:cNvPr id="30" name="Picture 29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281" y="4305445"/>
              <a:ext cx="863600" cy="355600"/>
            </a:xfrm>
            <a:prstGeom prst="rect">
              <a:avLst/>
            </a:prstGeom>
          </p:spPr>
        </p:pic>
        <p:pic>
          <p:nvPicPr>
            <p:cNvPr id="31" name="Picture 30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1400" y="5270645"/>
              <a:ext cx="863600" cy="355600"/>
            </a:xfrm>
            <a:prstGeom prst="rect">
              <a:avLst/>
            </a:prstGeom>
          </p:spPr>
        </p:pic>
        <p:pic>
          <p:nvPicPr>
            <p:cNvPr id="32" name="Picture 31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940" y="3949845"/>
              <a:ext cx="863600" cy="355600"/>
            </a:xfrm>
            <a:prstGeom prst="rect">
              <a:avLst/>
            </a:prstGeom>
          </p:spPr>
        </p:pic>
        <p:cxnSp>
          <p:nvCxnSpPr>
            <p:cNvPr id="33" name="Straight Connector 32"/>
            <p:cNvCxnSpPr/>
            <p:nvPr/>
          </p:nvCxnSpPr>
          <p:spPr>
            <a:xfrm>
              <a:off x="5410200" y="4796040"/>
              <a:ext cx="0" cy="34746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930900" y="4661045"/>
              <a:ext cx="749300" cy="60960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981700" y="4105453"/>
              <a:ext cx="698500" cy="1579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658786" y="4056780"/>
            <a:ext cx="2567211" cy="2573040"/>
            <a:chOff x="932303" y="3553124"/>
            <a:chExt cx="2567211" cy="2573040"/>
          </a:xfrm>
        </p:grpSpPr>
        <p:sp>
          <p:nvSpPr>
            <p:cNvPr id="37" name="Rectangle 36"/>
            <p:cNvSpPr/>
            <p:nvPr/>
          </p:nvSpPr>
          <p:spPr>
            <a:xfrm>
              <a:off x="932303" y="3553124"/>
              <a:ext cx="2567211" cy="2573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32303" y="3553124"/>
              <a:ext cx="567489" cy="5539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99792" y="4107032"/>
              <a:ext cx="689093" cy="6890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188886" y="4796040"/>
              <a:ext cx="513442" cy="52688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02328" y="5322929"/>
              <a:ext cx="797186" cy="80323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02328" y="3783866"/>
              <a:ext cx="4414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79081" y="5157829"/>
              <a:ext cx="4414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67328" y="5220876"/>
            <a:ext cx="1869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“integer” Z = 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6692900" y="257782"/>
            <a:ext cx="2351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Peng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, Wei, ‘07]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0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k-median LP is integral for </a:t>
            </a:r>
            <a:r>
              <a:rPr lang="en-US" dirty="0" err="1" smtClean="0"/>
              <a:t>Δ</a:t>
            </a:r>
            <a:r>
              <a:rPr lang="en-US" dirty="0"/>
              <a:t> </a:t>
            </a:r>
            <a:r>
              <a:rPr lang="en-US" dirty="0" smtClean="0"/>
              <a:t>≥ 2+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ε</a:t>
            </a:r>
          </a:p>
          <a:p>
            <a:pPr lvl="1"/>
            <a:r>
              <a:rPr lang="en-US" dirty="0" smtClean="0">
                <a:ea typeface="Lucida Grande"/>
                <a:cs typeface="Avenir Next Condensed Medium"/>
              </a:rPr>
              <a:t>Jain-</a:t>
            </a:r>
            <a:r>
              <a:rPr lang="en-US" dirty="0" err="1" smtClean="0">
                <a:ea typeface="Lucida Grande"/>
                <a:cs typeface="Avenir Next Condensed Medium"/>
              </a:rPr>
              <a:t>Vazirani</a:t>
            </a:r>
            <a:r>
              <a:rPr lang="en-US" dirty="0" smtClean="0">
                <a:ea typeface="Lucida Grande"/>
                <a:cs typeface="Avenir Next Condensed Medium"/>
              </a:rPr>
              <a:t> primal-dual algorithm recovers optimal solution</a:t>
            </a:r>
          </a:p>
          <a:p>
            <a:endParaRPr lang="en-US" dirty="0" smtClean="0"/>
          </a:p>
          <a:p>
            <a:r>
              <a:rPr lang="en-US" dirty="0" smtClean="0"/>
              <a:t>k-means LP is integral for </a:t>
            </a:r>
            <a:r>
              <a:rPr lang="en-US" dirty="0" err="1"/>
              <a:t>Δ</a:t>
            </a:r>
            <a:r>
              <a:rPr lang="en-US" dirty="0"/>
              <a:t> </a:t>
            </a:r>
            <a:r>
              <a:rPr lang="en-US" dirty="0" smtClean="0"/>
              <a:t>&gt; </a:t>
            </a:r>
            <a:r>
              <a:rPr lang="en-US" dirty="0"/>
              <a:t>2</a:t>
            </a:r>
            <a:r>
              <a:rPr lang="en-US" dirty="0" smtClean="0"/>
              <a:t>+√2</a:t>
            </a:r>
            <a:br>
              <a:rPr lang="en-US" dirty="0" smtClean="0"/>
            </a:br>
            <a:r>
              <a:rPr lang="en-US" dirty="0" smtClean="0"/>
              <a:t>(not integral for </a:t>
            </a:r>
            <a:r>
              <a:rPr lang="en-US" dirty="0" err="1"/>
              <a:t>Δ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n-US" dirty="0"/>
              <a:t>2+√</a:t>
            </a:r>
            <a:r>
              <a:rPr lang="en-US" dirty="0" smtClean="0"/>
              <a:t>2)</a:t>
            </a:r>
          </a:p>
          <a:p>
            <a:endParaRPr lang="en-US" dirty="0" smtClean="0"/>
          </a:p>
          <a:p>
            <a:r>
              <a:rPr lang="en-US" dirty="0" smtClean="0"/>
              <a:t>k-means SDP is integral for </a:t>
            </a:r>
            <a:r>
              <a:rPr lang="en-US" dirty="0" err="1" smtClean="0"/>
              <a:t>Δ</a:t>
            </a:r>
            <a:r>
              <a:rPr lang="en-US" dirty="0" smtClean="0"/>
              <a:t> ≥ 2+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ε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 </a:t>
            </a:r>
            <a:r>
              <a:rPr lang="en-US" dirty="0" smtClean="0"/>
              <a:t>(d </a:t>
            </a:r>
            <a:r>
              <a:rPr lang="en-US" dirty="0"/>
              <a:t>large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>
                <a:solidFill>
                  <a:srgbClr val="E46C0A"/>
                </a:solidFill>
              </a:rPr>
              <a:t>[Iguchi, </a:t>
            </a:r>
            <a:r>
              <a:rPr lang="en-US" dirty="0" err="1" smtClean="0">
                <a:solidFill>
                  <a:srgbClr val="E46C0A"/>
                </a:solidFill>
              </a:rPr>
              <a:t>Mixon</a:t>
            </a:r>
            <a:r>
              <a:rPr lang="en-US" dirty="0" smtClean="0">
                <a:solidFill>
                  <a:srgbClr val="E46C0A"/>
                </a:solidFill>
              </a:rPr>
              <a:t>, Peterson, </a:t>
            </a:r>
            <a:r>
              <a:rPr lang="en-US" dirty="0" err="1" smtClean="0">
                <a:solidFill>
                  <a:srgbClr val="E46C0A"/>
                </a:solidFill>
              </a:rPr>
              <a:t>Villar</a:t>
            </a:r>
            <a:r>
              <a:rPr lang="en-US" dirty="0" smtClean="0">
                <a:solidFill>
                  <a:srgbClr val="E46C0A"/>
                </a:solidFill>
              </a:rPr>
              <a:t> ‘15]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0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Exhibit dual certificate</a:t>
            </a:r>
          </a:p>
          <a:p>
            <a:pPr lvl="1"/>
            <a:r>
              <a:rPr lang="en-US" dirty="0" smtClean="0"/>
              <a:t>lower bound on value of relaxation</a:t>
            </a:r>
          </a:p>
          <a:p>
            <a:pPr lvl="1"/>
            <a:r>
              <a:rPr lang="en-US" dirty="0" err="1" smtClean="0"/>
              <a:t>addnl</a:t>
            </a:r>
            <a:r>
              <a:rPr lang="en-US" dirty="0" smtClean="0"/>
              <a:t> properties: optimal solution of relaxation is unique</a:t>
            </a:r>
          </a:p>
          <a:p>
            <a:r>
              <a:rPr lang="en-US" dirty="0" smtClean="0"/>
              <a:t>“Guess” values of dual variables</a:t>
            </a:r>
          </a:p>
          <a:p>
            <a:r>
              <a:rPr lang="en-US" dirty="0" smtClean="0"/>
              <a:t>Deterministic condition for validity of dual</a:t>
            </a:r>
          </a:p>
          <a:p>
            <a:r>
              <a:rPr lang="en-US" dirty="0" smtClean="0"/>
              <a:t>Show condition holds for input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of k-means 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there exist p in C</a:t>
            </a:r>
            <a:r>
              <a:rPr lang="en-US" baseline="-25000" dirty="0" smtClean="0"/>
              <a:t>1</a:t>
            </a:r>
            <a:r>
              <a:rPr lang="en-US" dirty="0" smtClean="0"/>
              <a:t>, q in C</a:t>
            </a:r>
            <a:r>
              <a:rPr lang="en-US" baseline="-25000" dirty="0" smtClean="0"/>
              <a:t>2</a:t>
            </a:r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r>
              <a:rPr lang="en-US" dirty="0" smtClean="0"/>
              <a:t>then k-means LP can “cheat”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23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1536700"/>
            <a:ext cx="1498600" cy="1473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64100" y="1536700"/>
            <a:ext cx="1498600" cy="1473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6350" y="2197100"/>
            <a:ext cx="114300" cy="101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80839" y="2211979"/>
            <a:ext cx="114300" cy="101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7" idx="6"/>
            <a:endCxn id="8" idx="2"/>
          </p:cNvCxnSpPr>
          <p:nvPr/>
        </p:nvCxnSpPr>
        <p:spPr>
          <a:xfrm>
            <a:off x="3930650" y="2247900"/>
            <a:ext cx="950189" cy="14879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995139" y="1676400"/>
            <a:ext cx="1221511" cy="1225550"/>
            <a:chOff x="4995139" y="1676400"/>
            <a:chExt cx="1221511" cy="122555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4995139" y="1676400"/>
              <a:ext cx="478561" cy="52070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995139" y="1974850"/>
              <a:ext cx="1132611" cy="27305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995139" y="2298700"/>
              <a:ext cx="1221511" cy="26035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995139" y="2313579"/>
              <a:ext cx="478561" cy="588371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rot="10800000">
            <a:off x="2594839" y="1618254"/>
            <a:ext cx="1221511" cy="1225550"/>
            <a:chOff x="4995139" y="1676400"/>
            <a:chExt cx="1221511" cy="1225550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4995139" y="1676400"/>
              <a:ext cx="478561" cy="52070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995139" y="1974850"/>
              <a:ext cx="1132611" cy="27305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995139" y="2298700"/>
              <a:ext cx="1221511" cy="26035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4995139" y="2313579"/>
              <a:ext cx="478561" cy="588371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0" y="4210050"/>
            <a:ext cx="3644900" cy="3175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0" y="4641850"/>
            <a:ext cx="3644900" cy="3175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748728" y="18552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745344" y="184264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33737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 on inputs with noise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24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003300" y="1980168"/>
            <a:ext cx="2374900" cy="3264932"/>
            <a:chOff x="1003300" y="1980168"/>
            <a:chExt cx="2374900" cy="3264932"/>
          </a:xfrm>
        </p:grpSpPr>
        <p:sp>
          <p:nvSpPr>
            <p:cNvPr id="5" name="Rectangle 4"/>
            <p:cNvSpPr/>
            <p:nvPr/>
          </p:nvSpPr>
          <p:spPr>
            <a:xfrm>
              <a:off x="1003300" y="2349500"/>
              <a:ext cx="2374900" cy="28956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3"/>
                </a:gs>
              </a:gsLst>
              <a:lin ang="0" scaled="1"/>
              <a:tileRect/>
            </a:gradFill>
            <a:ln w="254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exact recovery of optimal solution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00200" y="1980168"/>
              <a:ext cx="1146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low noise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78200" y="1992868"/>
            <a:ext cx="2374900" cy="3252232"/>
            <a:chOff x="3378200" y="1992868"/>
            <a:chExt cx="2374900" cy="3252232"/>
          </a:xfrm>
        </p:grpSpPr>
        <p:sp>
          <p:nvSpPr>
            <p:cNvPr id="6" name="Rectangle 5"/>
            <p:cNvSpPr/>
            <p:nvPr/>
          </p:nvSpPr>
          <p:spPr>
            <a:xfrm>
              <a:off x="3378200" y="2349500"/>
              <a:ext cx="2374900" cy="289560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planted solution not optimal, yet convex relaxation recovers low rank solution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71900" y="1992868"/>
              <a:ext cx="1621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medium noise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3100" y="1967468"/>
            <a:ext cx="2374900" cy="3277632"/>
            <a:chOff x="5753100" y="1967468"/>
            <a:chExt cx="2374900" cy="3277632"/>
          </a:xfrm>
        </p:grpSpPr>
        <p:sp>
          <p:nvSpPr>
            <p:cNvPr id="7" name="Rectangle 6"/>
            <p:cNvSpPr/>
            <p:nvPr/>
          </p:nvSpPr>
          <p:spPr>
            <a:xfrm>
              <a:off x="5753100" y="2349500"/>
              <a:ext cx="2374900" cy="28956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convex relaxation not integral; exact optimization hard?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99200" y="1967468"/>
              <a:ext cx="1237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noise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78200" y="4495800"/>
            <a:ext cx="2390207" cy="1739900"/>
            <a:chOff x="3378200" y="4495800"/>
            <a:chExt cx="2390207" cy="1739900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4597400" y="4495800"/>
              <a:ext cx="0" cy="12065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3378200" y="5702300"/>
              <a:ext cx="2374900" cy="533400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79800" y="5723494"/>
              <a:ext cx="22886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Rank Recovery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90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498600" y="4914900"/>
            <a:ext cx="6569404" cy="1806575"/>
          </a:xfrm>
          <a:prstGeom prst="round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1498600" y="3187700"/>
            <a:ext cx="6569404" cy="1638300"/>
          </a:xfrm>
          <a:prstGeom prst="round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498600" y="1473200"/>
            <a:ext cx="6569404" cy="1638300"/>
          </a:xfrm>
          <a:prstGeom prst="round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98" y="977900"/>
            <a:ext cx="8674470" cy="51482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Bandeira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C, Singer, Zhu ‘14]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Multireference</a:t>
            </a:r>
            <a:r>
              <a:rPr lang="en-US" dirty="0" smtClean="0"/>
              <a:t> Alignment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25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803400" y="1563398"/>
            <a:ext cx="3568700" cy="1421102"/>
            <a:chOff x="1803400" y="1080798"/>
            <a:chExt cx="3568700" cy="1421102"/>
          </a:xfrm>
        </p:grpSpPr>
        <p:sp>
          <p:nvSpPr>
            <p:cNvPr id="7" name="Rectangle 6"/>
            <p:cNvSpPr/>
            <p:nvPr/>
          </p:nvSpPr>
          <p:spPr>
            <a:xfrm>
              <a:off x="2133600" y="1689100"/>
              <a:ext cx="469900" cy="2667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03500" y="1955800"/>
              <a:ext cx="469900" cy="5461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803400" y="1955800"/>
              <a:ext cx="3568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073400" y="1080798"/>
              <a:ext cx="469900" cy="87500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56000" y="1955800"/>
              <a:ext cx="469900" cy="2667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25900" y="1955800"/>
              <a:ext cx="469900" cy="5461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95800" y="1409700"/>
              <a:ext cx="469900" cy="5461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273800" y="2184400"/>
            <a:ext cx="98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signal</a:t>
            </a:r>
            <a:endParaRPr lang="en-US" sz="2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1803400" y="3288651"/>
            <a:ext cx="6264604" cy="1421102"/>
            <a:chOff x="1803400" y="2806051"/>
            <a:chExt cx="6264604" cy="1421102"/>
          </a:xfrm>
        </p:grpSpPr>
        <p:grpSp>
          <p:nvGrpSpPr>
            <p:cNvPr id="27" name="Group 26"/>
            <p:cNvGrpSpPr/>
            <p:nvPr/>
          </p:nvGrpSpPr>
          <p:grpSpPr>
            <a:xfrm>
              <a:off x="1803400" y="2806051"/>
              <a:ext cx="3568700" cy="1421102"/>
              <a:chOff x="1803400" y="2806051"/>
              <a:chExt cx="3568700" cy="142110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086100" y="3414353"/>
                <a:ext cx="469900" cy="2667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556000" y="3681053"/>
                <a:ext cx="469900" cy="5461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1803400" y="3681053"/>
                <a:ext cx="35687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4025900" y="2806051"/>
                <a:ext cx="469900" cy="87500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508500" y="3681053"/>
                <a:ext cx="469900" cy="2667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133600" y="3681053"/>
                <a:ext cx="469900" cy="5461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603500" y="3134953"/>
                <a:ext cx="469900" cy="5461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5727700" y="3406118"/>
              <a:ext cx="2340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random rotation</a:t>
              </a:r>
              <a:endParaRPr lang="en-US" sz="24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803400" y="5034112"/>
            <a:ext cx="5799366" cy="1616453"/>
            <a:chOff x="1803400" y="4551512"/>
            <a:chExt cx="5799366" cy="1616453"/>
          </a:xfrm>
        </p:grpSpPr>
        <p:grpSp>
          <p:nvGrpSpPr>
            <p:cNvPr id="47" name="Group 46"/>
            <p:cNvGrpSpPr/>
            <p:nvPr/>
          </p:nvGrpSpPr>
          <p:grpSpPr>
            <a:xfrm>
              <a:off x="1803400" y="4551512"/>
              <a:ext cx="3568700" cy="1616453"/>
              <a:chOff x="1803400" y="4551512"/>
              <a:chExt cx="3568700" cy="1616453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086100" y="5159814"/>
                <a:ext cx="469900" cy="266700"/>
              </a:xfrm>
              <a:prstGeom prst="rect">
                <a:avLst/>
              </a:prstGeom>
              <a:solidFill>
                <a:schemeClr val="tx2">
                  <a:lumMod val="50000"/>
                  <a:alpha val="3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556000" y="5426514"/>
                <a:ext cx="469900" cy="546100"/>
              </a:xfrm>
              <a:prstGeom prst="rect">
                <a:avLst/>
              </a:prstGeom>
              <a:solidFill>
                <a:schemeClr val="tx2">
                  <a:lumMod val="50000"/>
                  <a:alpha val="3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1803400" y="5426514"/>
                <a:ext cx="35687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4025900" y="4551512"/>
                <a:ext cx="469900" cy="875002"/>
              </a:xfrm>
              <a:prstGeom prst="rect">
                <a:avLst/>
              </a:prstGeom>
              <a:solidFill>
                <a:schemeClr val="tx2">
                  <a:lumMod val="50000"/>
                  <a:alpha val="3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133600" y="5426514"/>
                <a:ext cx="469900" cy="546100"/>
              </a:xfrm>
              <a:prstGeom prst="rect">
                <a:avLst/>
              </a:prstGeom>
              <a:solidFill>
                <a:schemeClr val="tx2">
                  <a:lumMod val="50000"/>
                  <a:alpha val="3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508500" y="5426514"/>
                <a:ext cx="469900" cy="266700"/>
              </a:xfrm>
              <a:prstGeom prst="rect">
                <a:avLst/>
              </a:prstGeom>
              <a:solidFill>
                <a:schemeClr val="tx2">
                  <a:lumMod val="50000"/>
                  <a:alpha val="3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603500" y="4880414"/>
                <a:ext cx="469900" cy="546100"/>
              </a:xfrm>
              <a:prstGeom prst="rect">
                <a:avLst/>
              </a:prstGeom>
              <a:solidFill>
                <a:schemeClr val="tx2">
                  <a:lumMod val="50000"/>
                  <a:alpha val="3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V="1">
                <a:off x="2654300" y="4648200"/>
                <a:ext cx="372533" cy="77831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V="1">
                <a:off x="3136900" y="5426514"/>
                <a:ext cx="372533" cy="2667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 flipV="1">
                <a:off x="3611034" y="5426512"/>
                <a:ext cx="372533" cy="74145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 flipV="1">
                <a:off x="4559301" y="5426512"/>
                <a:ext cx="372533" cy="44088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 flipV="1">
                <a:off x="4076701" y="5037666"/>
                <a:ext cx="372533" cy="38884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 flipV="1">
                <a:off x="2184400" y="5426510"/>
                <a:ext cx="372533" cy="37738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083300" y="5139294"/>
              <a:ext cx="1519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add noise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952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Multireference</a:t>
            </a:r>
            <a:r>
              <a:rPr lang="en-US" dirty="0" smtClean="0"/>
              <a:t>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independent copies of process: 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Recover original signal (</a:t>
            </a:r>
            <a:r>
              <a:rPr lang="en-US" dirty="0" err="1" smtClean="0"/>
              <a:t>upto</a:t>
            </a:r>
            <a:r>
              <a:rPr lang="en-US" dirty="0" smtClean="0"/>
              <a:t> rotation)</a:t>
            </a:r>
          </a:p>
          <a:p>
            <a:r>
              <a:rPr lang="en-US" dirty="0" smtClean="0"/>
              <a:t>If we knew rotations, </a:t>
            </a:r>
            <a:r>
              <a:rPr lang="en-US" dirty="0" err="1" smtClean="0"/>
              <a:t>unrotate</a:t>
            </a:r>
            <a:r>
              <a:rPr lang="en-US" dirty="0" smtClean="0"/>
              <a:t> and average</a:t>
            </a:r>
          </a:p>
          <a:p>
            <a:r>
              <a:rPr lang="en-US" dirty="0" smtClean="0"/>
              <a:t>SDP with indicator vectors for every X</a:t>
            </a:r>
            <a:r>
              <a:rPr lang="en-US" baseline="-25000" dirty="0" smtClean="0"/>
              <a:t>i</a:t>
            </a:r>
            <a:r>
              <a:rPr lang="en-US" dirty="0" smtClean="0"/>
              <a:t> and possible rotations 0,1,…,d-1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&lt;</a:t>
            </a:r>
            <a:r>
              <a:rPr lang="en-US" dirty="0" err="1" smtClean="0">
                <a:solidFill>
                  <a:schemeClr val="accent2"/>
                </a:solidFill>
              </a:rPr>
              <a:t>v</a:t>
            </a:r>
            <a:r>
              <a:rPr lang="en-US" baseline="-25000" dirty="0" err="1" smtClean="0">
                <a:solidFill>
                  <a:schemeClr val="accent2"/>
                </a:solidFill>
              </a:rPr>
              <a:t>i,r</a:t>
            </a:r>
            <a:r>
              <a:rPr lang="en-US" baseline="-25000" dirty="0" smtClean="0">
                <a:solidFill>
                  <a:schemeClr val="accent2"/>
                </a:solidFill>
              </a:rPr>
              <a:t>(</a:t>
            </a:r>
            <a:r>
              <a:rPr lang="en-US" baseline="-25000" dirty="0" err="1" smtClean="0">
                <a:solidFill>
                  <a:schemeClr val="accent2"/>
                </a:solidFill>
              </a:rPr>
              <a:t>i</a:t>
            </a:r>
            <a:r>
              <a:rPr lang="en-US" baseline="-25000" dirty="0" smtClean="0">
                <a:solidFill>
                  <a:schemeClr val="accent2"/>
                </a:solidFill>
              </a:rPr>
              <a:t>)</a:t>
            </a:r>
            <a:r>
              <a:rPr lang="en-US" dirty="0" smtClean="0">
                <a:solidFill>
                  <a:schemeClr val="accent2"/>
                </a:solidFill>
              </a:rPr>
              <a:t> , </a:t>
            </a:r>
            <a:r>
              <a:rPr lang="en-US" dirty="0" err="1" smtClean="0">
                <a:solidFill>
                  <a:schemeClr val="accent2"/>
                </a:solidFill>
              </a:rPr>
              <a:t>v</a:t>
            </a:r>
            <a:r>
              <a:rPr lang="en-US" baseline="-25000" dirty="0" err="1" smtClean="0">
                <a:solidFill>
                  <a:schemeClr val="accent2"/>
                </a:solidFill>
              </a:rPr>
              <a:t>j,</a:t>
            </a:r>
            <a:r>
              <a:rPr lang="en-US" baseline="-25000" dirty="0" err="1">
                <a:solidFill>
                  <a:schemeClr val="accent2"/>
                </a:solidFill>
              </a:rPr>
              <a:t>r</a:t>
            </a:r>
            <a:r>
              <a:rPr lang="en-US" baseline="-25000" dirty="0" smtClean="0">
                <a:solidFill>
                  <a:schemeClr val="accent2"/>
                </a:solidFill>
              </a:rPr>
              <a:t>(j)</a:t>
            </a:r>
            <a:r>
              <a:rPr lang="en-US" dirty="0" smtClean="0">
                <a:solidFill>
                  <a:schemeClr val="accent2"/>
                </a:solidFill>
              </a:rPr>
              <a:t>&gt; </a:t>
            </a:r>
            <a:r>
              <a:rPr lang="en-US" dirty="0" smtClean="0"/>
              <a:t>: “probability” that we pick </a:t>
            </a:r>
            <a:br>
              <a:rPr lang="en-US" dirty="0" smtClean="0"/>
            </a:br>
            <a:r>
              <a:rPr lang="en-US" dirty="0" smtClean="0"/>
              <a:t>rotation </a:t>
            </a:r>
            <a:r>
              <a:rPr lang="en-US" dirty="0" smtClean="0">
                <a:solidFill>
                  <a:srgbClr val="C0504D"/>
                </a:solidFill>
              </a:rPr>
              <a:t>r(</a:t>
            </a:r>
            <a:r>
              <a:rPr lang="en-US" dirty="0" err="1" smtClean="0">
                <a:solidFill>
                  <a:srgbClr val="C0504D"/>
                </a:solidFill>
              </a:rPr>
              <a:t>i</a:t>
            </a:r>
            <a:r>
              <a:rPr lang="en-US" dirty="0" smtClean="0">
                <a:solidFill>
                  <a:srgbClr val="C0504D"/>
                </a:solidFill>
              </a:rPr>
              <a:t>) </a:t>
            </a:r>
            <a:r>
              <a:rPr lang="en-US" dirty="0" smtClean="0"/>
              <a:t>for X</a:t>
            </a:r>
            <a:r>
              <a:rPr lang="en-US" baseline="-25000" dirty="0" smtClean="0"/>
              <a:t>i </a:t>
            </a:r>
            <a:r>
              <a:rPr lang="en-US" dirty="0" smtClean="0"/>
              <a:t>and rotation </a:t>
            </a:r>
            <a:r>
              <a:rPr lang="en-US" dirty="0" smtClean="0">
                <a:solidFill>
                  <a:srgbClr val="C0504D"/>
                </a:solidFill>
              </a:rPr>
              <a:t>r(j)</a:t>
            </a:r>
            <a:r>
              <a:rPr lang="en-US" dirty="0" smtClean="0"/>
              <a:t> for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r>
              <a:rPr lang="en-US" dirty="0" smtClean="0"/>
              <a:t>SDP objective: maximize sum of dot products of “</a:t>
            </a:r>
            <a:r>
              <a:rPr lang="en-US" dirty="0" err="1" smtClean="0"/>
              <a:t>unrotated</a:t>
            </a:r>
            <a:r>
              <a:rPr lang="en-US" dirty="0" smtClean="0"/>
              <a:t>” signals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98" y="1080798"/>
            <a:ext cx="8674470" cy="553590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Challenge: how to construct dual certificate?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03300" y="1080798"/>
            <a:ext cx="7124700" cy="4268232"/>
            <a:chOff x="1003300" y="1967468"/>
            <a:chExt cx="7124700" cy="4268232"/>
          </a:xfrm>
        </p:grpSpPr>
        <p:grpSp>
          <p:nvGrpSpPr>
            <p:cNvPr id="17" name="Group 16"/>
            <p:cNvGrpSpPr/>
            <p:nvPr/>
          </p:nvGrpSpPr>
          <p:grpSpPr>
            <a:xfrm>
              <a:off x="1003300" y="1980168"/>
              <a:ext cx="2374900" cy="3264932"/>
              <a:chOff x="1003300" y="1980168"/>
              <a:chExt cx="2374900" cy="326493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003300" y="2349500"/>
                <a:ext cx="2374900" cy="28956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ln w="2540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exact recovery of optimal solution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600200" y="1980168"/>
                <a:ext cx="11469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low noise</a:t>
                </a:r>
                <a:endParaRPr lang="en-US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378200" y="1992868"/>
              <a:ext cx="2374900" cy="3252232"/>
              <a:chOff x="3378200" y="1992868"/>
              <a:chExt cx="2374900" cy="325223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378200" y="2349500"/>
                <a:ext cx="2374900" cy="2895600"/>
              </a:xfrm>
              <a:prstGeom prst="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planted solution not optimal, yet convex relaxation recovers low rank solution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771900" y="1992868"/>
                <a:ext cx="16216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medium noise</a:t>
                </a:r>
                <a:endParaRPr lang="en-US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53100" y="1967468"/>
              <a:ext cx="2374900" cy="3277632"/>
              <a:chOff x="5753100" y="1967468"/>
              <a:chExt cx="2374900" cy="327763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753100" y="2349500"/>
                <a:ext cx="2374900" cy="2895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convex relaxation not integral; exact optimization hard?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299200" y="1967468"/>
                <a:ext cx="1237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high noise</a:t>
                </a:r>
                <a:endParaRPr lang="en-US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378200" y="4495800"/>
              <a:ext cx="2390207" cy="1739900"/>
              <a:chOff x="3378200" y="4495800"/>
              <a:chExt cx="2390207" cy="173990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4597400" y="4495800"/>
                <a:ext cx="0" cy="120650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ounded Rectangle 15"/>
              <p:cNvSpPr/>
              <p:nvPr/>
            </p:nvSpPr>
            <p:spPr>
              <a:xfrm>
                <a:off x="3378200" y="5702300"/>
                <a:ext cx="2374900" cy="533400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479800" y="5723494"/>
                <a:ext cx="22886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Rank Recovery</a:t>
                </a:r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250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/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98" y="864638"/>
            <a:ext cx="8674470" cy="59933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More general input distributions for clustering?</a:t>
            </a:r>
          </a:p>
          <a:p>
            <a:endParaRPr lang="en-US" dirty="0"/>
          </a:p>
          <a:p>
            <a:r>
              <a:rPr lang="en-US" i="1" dirty="0" smtClean="0"/>
              <a:t>Really</a:t>
            </a:r>
            <a:r>
              <a:rPr lang="en-US" dirty="0" smtClean="0"/>
              <a:t> understand why convex relaxations are integral</a:t>
            </a:r>
          </a:p>
          <a:p>
            <a:pPr lvl="1"/>
            <a:r>
              <a:rPr lang="en-US" dirty="0" smtClean="0"/>
              <a:t>dual certificate proofs give little intuition</a:t>
            </a:r>
          </a:p>
          <a:p>
            <a:pPr lvl="1"/>
            <a:endParaRPr lang="en-US" dirty="0"/>
          </a:p>
          <a:p>
            <a:r>
              <a:rPr lang="en-US" dirty="0" smtClean="0"/>
              <a:t>Integrality of convex relaxations in other settings?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Explain rank recovery</a:t>
            </a:r>
          </a:p>
          <a:p>
            <a:endParaRPr lang="en-US" dirty="0"/>
          </a:p>
          <a:p>
            <a:r>
              <a:rPr lang="en-US" dirty="0" smtClean="0"/>
              <a:t>Exact recovery via convex relaxation + </a:t>
            </a:r>
            <a:r>
              <a:rPr lang="en-US" dirty="0" err="1" smtClean="0"/>
              <a:t>postprocessing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Makarychev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Makarychev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Vijayaraghavan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‘15]</a:t>
            </a:r>
          </a:p>
          <a:p>
            <a:endParaRPr lang="en-US" dirty="0"/>
          </a:p>
          <a:p>
            <a:r>
              <a:rPr lang="en-US" dirty="0"/>
              <a:t>When do heuristics succeed?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6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Tensor Decomposition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5500" y="5335885"/>
            <a:ext cx="7278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with </a:t>
            </a:r>
            <a:r>
              <a:rPr lang="en-US" sz="2000" dirty="0" err="1" smtClean="0"/>
              <a:t>Aditya</a:t>
            </a:r>
            <a:r>
              <a:rPr lang="en-US" sz="2000" dirty="0" smtClean="0"/>
              <a:t> </a:t>
            </a:r>
            <a:r>
              <a:rPr lang="en-US" sz="2000" dirty="0" err="1" smtClean="0"/>
              <a:t>Bhaskara</a:t>
            </a:r>
            <a:r>
              <a:rPr lang="en-US" sz="2000" dirty="0" smtClean="0"/>
              <a:t>, </a:t>
            </a:r>
            <a:r>
              <a:rPr lang="en-US" sz="2000" dirty="0" err="1" smtClean="0"/>
              <a:t>Ankur</a:t>
            </a:r>
            <a:r>
              <a:rPr lang="en-US" sz="2000" dirty="0" smtClean="0"/>
              <a:t> </a:t>
            </a:r>
            <a:r>
              <a:rPr lang="en-US" sz="2000" dirty="0" err="1" smtClean="0"/>
              <a:t>Moitra</a:t>
            </a:r>
            <a:r>
              <a:rPr lang="en-US" sz="2000" dirty="0" smtClean="0"/>
              <a:t>, </a:t>
            </a:r>
            <a:r>
              <a:rPr lang="en-US" sz="2000" dirty="0" err="1" smtClean="0"/>
              <a:t>Aravindan</a:t>
            </a:r>
            <a:r>
              <a:rPr lang="en-US" sz="2000" dirty="0" smtClean="0"/>
              <a:t> </a:t>
            </a:r>
            <a:r>
              <a:rPr lang="en-US" sz="2000" dirty="0" err="1" smtClean="0"/>
              <a:t>Vijayaraghavan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351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Bypassing worst case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98" y="1080798"/>
            <a:ext cx="8674470" cy="53962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Average case analysis</a:t>
            </a:r>
          </a:p>
          <a:p>
            <a:pPr lvl="1"/>
            <a:r>
              <a:rPr lang="en-US" dirty="0" smtClean="0"/>
              <a:t>unrealistic?</a:t>
            </a:r>
          </a:p>
          <a:p>
            <a:r>
              <a:rPr lang="en-US" dirty="0" smtClean="0"/>
              <a:t>Smoothed analysis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Spielman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Teng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‘04]</a:t>
            </a:r>
          </a:p>
          <a:p>
            <a:r>
              <a:rPr lang="en-US" dirty="0" smtClean="0"/>
              <a:t>Semi-random models</a:t>
            </a:r>
          </a:p>
          <a:p>
            <a:pPr lvl="1"/>
            <a:r>
              <a:rPr lang="en-US" dirty="0" smtClean="0"/>
              <a:t>instances come from random + adversarial process</a:t>
            </a:r>
          </a:p>
          <a:p>
            <a:r>
              <a:rPr lang="en-US" dirty="0"/>
              <a:t>S</a:t>
            </a:r>
            <a:r>
              <a:rPr lang="en-US" dirty="0" smtClean="0"/>
              <a:t>tructure in instances</a:t>
            </a:r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arametrized</a:t>
            </a:r>
            <a:r>
              <a:rPr lang="en-US" dirty="0" smtClean="0"/>
              <a:t> complexity, Assumptions on input </a:t>
            </a:r>
          </a:p>
          <a:p>
            <a:pPr lvl="1"/>
            <a:endParaRPr lang="en-US" dirty="0"/>
          </a:p>
          <a:p>
            <a:r>
              <a:rPr lang="en-US" dirty="0" smtClean="0"/>
              <a:t>“Beyond Worst Case Analysis” </a:t>
            </a:r>
            <a:br>
              <a:rPr lang="en-US" dirty="0" smtClean="0"/>
            </a:br>
            <a:r>
              <a:rPr lang="en-US" dirty="0" smtClean="0"/>
              <a:t>course by Tim </a:t>
            </a:r>
            <a:r>
              <a:rPr lang="en-US" dirty="0" err="1" smtClean="0"/>
              <a:t>Roughgarden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7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analysis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30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34516" y="3859070"/>
            <a:ext cx="5985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953735"/>
                </a:solidFill>
                <a:latin typeface="Helvetica"/>
                <a:cs typeface="Helvetica"/>
              </a:rPr>
              <a:t>Believe:</a:t>
            </a:r>
            <a:r>
              <a:rPr lang="en-US" sz="2200" dirty="0" smtClean="0">
                <a:latin typeface="Helvetica"/>
                <a:cs typeface="Helvetica"/>
              </a:rPr>
              <a:t> matrix has a “simple explanation”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516" y="4606675"/>
            <a:ext cx="6329008" cy="3358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69" y="1832415"/>
            <a:ext cx="3264215" cy="1700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3324" y="1491612"/>
            <a:ext cx="1046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movies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658" y="2317459"/>
            <a:ext cx="1103623" cy="6180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162" y="1807163"/>
            <a:ext cx="3264215" cy="17003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09699" y="1397830"/>
            <a:ext cx="165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test scores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1532" y="2200824"/>
            <a:ext cx="1244768" cy="10622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959" y="2424458"/>
            <a:ext cx="886481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people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5987" y="2449215"/>
            <a:ext cx="886481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people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26031" y="5249267"/>
            <a:ext cx="203200" cy="1092200"/>
          </a:xfrm>
          <a:prstGeom prst="rect">
            <a:avLst/>
          </a:prstGeom>
          <a:ln w="28575" cmpd="sng"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43531" y="5211167"/>
            <a:ext cx="927100" cy="177800"/>
          </a:xfrm>
          <a:prstGeom prst="rect">
            <a:avLst/>
          </a:prstGeom>
          <a:ln w="28575" cmpd="sng"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85712" y="5268317"/>
            <a:ext cx="203200" cy="1092200"/>
          </a:xfrm>
          <a:prstGeom prst="rect">
            <a:avLst/>
          </a:prstGeom>
          <a:ln w="28575" cmpd="sng"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03212" y="5230217"/>
            <a:ext cx="927100" cy="177800"/>
          </a:xfrm>
          <a:prstGeom prst="rect">
            <a:avLst/>
          </a:prstGeom>
          <a:ln w="28575" cmpd="sng"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32842" y="5587176"/>
            <a:ext cx="395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55001" y="5587176"/>
            <a:ext cx="395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269718" y="5340955"/>
            <a:ext cx="2417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Helvetica"/>
                <a:cs typeface="Helvetica"/>
              </a:rPr>
              <a:t>(sum of “few” rank-one factors)</a:t>
            </a:r>
          </a:p>
        </p:txBody>
      </p:sp>
    </p:spTree>
    <p:extLst>
      <p:ext uri="{BB962C8B-B14F-4D97-AF65-F5344CB8AC3E}">
        <p14:creationId xmlns:p14="http://schemas.microsoft.com/office/powerpoint/2010/main" val="99859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analysis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969" y="5212789"/>
            <a:ext cx="71181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latin typeface="Helvetica"/>
                <a:cs typeface="Helvetica"/>
              </a:rPr>
              <a:t>S</a:t>
            </a:r>
            <a:r>
              <a:rPr lang="en-US" sz="2200" dirty="0" smtClean="0">
                <a:latin typeface="Helvetica"/>
                <a:cs typeface="Helvetica"/>
              </a:rPr>
              <a:t>um of “few” rank one matrices (</a:t>
            </a:r>
            <a:r>
              <a:rPr lang="en-US" sz="2200" i="1" dirty="0" smtClean="0">
                <a:latin typeface="Helvetica"/>
                <a:cs typeface="Helvetica"/>
              </a:rPr>
              <a:t>R &lt; n </a:t>
            </a:r>
            <a:r>
              <a:rPr lang="en-US" sz="2200" dirty="0" smtClean="0">
                <a:latin typeface="Helvetica"/>
                <a:cs typeface="Helvetica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Helvetica"/>
                <a:cs typeface="Helvetica"/>
              </a:rPr>
              <a:t>Many decompositions – find a “meaningful” one    (e.g. non-negative, sparse, …) </a:t>
            </a:r>
            <a:r>
              <a:rPr lang="en-US" sz="2200" dirty="0" smtClean="0">
                <a:solidFill>
                  <a:srgbClr val="008000"/>
                </a:solidFill>
                <a:latin typeface="Helvetica"/>
                <a:cs typeface="Helvetica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latin typeface="Avenir Next Condensed Demi Bold"/>
                <a:cs typeface="Avenir Next Condensed Demi Bold"/>
              </a:rPr>
              <a:t>[Spearman 1904]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31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34516" y="3859070"/>
            <a:ext cx="5985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953735"/>
                </a:solidFill>
                <a:latin typeface="Helvetica"/>
                <a:cs typeface="Helvetica"/>
              </a:rPr>
              <a:t>Believe:</a:t>
            </a:r>
            <a:r>
              <a:rPr lang="en-US" sz="2200" dirty="0" smtClean="0">
                <a:latin typeface="Helvetica"/>
                <a:cs typeface="Helvetica"/>
              </a:rPr>
              <a:t> matrix has a “simple explanation”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516" y="4606675"/>
            <a:ext cx="6329008" cy="3358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69" y="1832415"/>
            <a:ext cx="3264215" cy="1700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3324" y="1491612"/>
            <a:ext cx="1046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movies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658" y="2317459"/>
            <a:ext cx="1103623" cy="6180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162" y="1807163"/>
            <a:ext cx="3264215" cy="17003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09699" y="1397830"/>
            <a:ext cx="165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test scores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1532" y="2200824"/>
            <a:ext cx="1244768" cy="10622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959" y="2424458"/>
            <a:ext cx="886481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people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5987" y="2449215"/>
            <a:ext cx="886481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282986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rotation problem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6333" y="1767460"/>
            <a:ext cx="8692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  <a:latin typeface="Helvetica"/>
                <a:cs typeface="Helvetica"/>
              </a:rPr>
              <a:t>Any suitable “rotation” of the vectors gives a different decomposition</a:t>
            </a:r>
          </a:p>
          <a:p>
            <a:endParaRPr lang="en-US" sz="2200" dirty="0" smtClean="0">
              <a:latin typeface="Helvetica"/>
              <a:cs typeface="Helvetica"/>
            </a:endParaRPr>
          </a:p>
          <a:p>
            <a:endParaRPr lang="en-US" sz="2200" dirty="0">
              <a:latin typeface="Helvetica"/>
              <a:cs typeface="Helvetica"/>
            </a:endParaRPr>
          </a:p>
          <a:p>
            <a:endParaRPr lang="en-US" sz="2200" dirty="0" smtClean="0">
              <a:latin typeface="Helvetica"/>
              <a:cs typeface="Helvetica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32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516" y="2583731"/>
            <a:ext cx="6329008" cy="33586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99605" y="3764283"/>
            <a:ext cx="828051" cy="1649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Helvetica"/>
              </a:rPr>
              <a:t>A</a:t>
            </a:r>
            <a:endParaRPr lang="en-US" sz="2400" i="1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95026" y="4222159"/>
            <a:ext cx="1787412" cy="738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Helvetica"/>
              </a:rPr>
              <a:t>B</a:t>
            </a:r>
            <a:r>
              <a:rPr lang="en-US" sz="2400" i="1" baseline="30000" dirty="0" smtClean="0">
                <a:solidFill>
                  <a:srgbClr val="000000"/>
                </a:solidFill>
                <a:latin typeface="Helvetica"/>
              </a:rPr>
              <a:t>T</a:t>
            </a:r>
            <a:endParaRPr lang="en-US" sz="2400" i="1" baseline="30000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1895" y="4303889"/>
            <a:ext cx="395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108008" y="3764283"/>
            <a:ext cx="828051" cy="1649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Helvetica"/>
              </a:rPr>
              <a:t>A</a:t>
            </a:r>
            <a:endParaRPr lang="en-US" sz="2400" i="1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69943" y="4222159"/>
            <a:ext cx="1787412" cy="738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Helvetica"/>
              </a:rPr>
              <a:t>B</a:t>
            </a:r>
            <a:r>
              <a:rPr lang="en-US" sz="2400" i="1" baseline="30000" dirty="0" smtClean="0">
                <a:solidFill>
                  <a:srgbClr val="000000"/>
                </a:solidFill>
                <a:latin typeface="Helvetica"/>
              </a:rPr>
              <a:t>T</a:t>
            </a:r>
            <a:endParaRPr lang="en-US" sz="2400" i="1" baseline="30000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65599" y="4222159"/>
            <a:ext cx="690514" cy="738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Helvetica"/>
              </a:rPr>
              <a:t>Q</a:t>
            </a:r>
            <a:endParaRPr lang="en-US" sz="2400" i="1" baseline="30000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5446" y="4222159"/>
            <a:ext cx="690514" cy="738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Helvetica"/>
              </a:rPr>
              <a:t>Q</a:t>
            </a:r>
            <a:r>
              <a:rPr lang="en-US" sz="2400" i="1" baseline="30000" dirty="0" smtClean="0">
                <a:solidFill>
                  <a:srgbClr val="000000"/>
                </a:solidFill>
                <a:latin typeface="Helvetica"/>
              </a:rPr>
              <a:t>-1</a:t>
            </a:r>
            <a:endParaRPr lang="en-US" sz="2400" i="1" baseline="30000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6963" y="5783861"/>
            <a:ext cx="6843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953735"/>
                </a:solidFill>
                <a:latin typeface="Helvetica"/>
                <a:cs typeface="Helvetica"/>
              </a:rPr>
              <a:t>Often difficult to find “desired” decomposition..</a:t>
            </a:r>
            <a:endParaRPr lang="en-US" sz="22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71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4" grpId="0"/>
      <p:bldP spid="22" grpId="0" animBg="1"/>
      <p:bldP spid="23" grpId="0" animBg="1"/>
      <p:bldP spid="24" grpId="0" animBg="1"/>
      <p:bldP spid="25" grpId="0" animBg="1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07529" y="1186584"/>
            <a:ext cx="4915909" cy="704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 dirty="0" smtClean="0">
                <a:solidFill>
                  <a:srgbClr val="0070C0"/>
                </a:solidFill>
                <a:latin typeface="Rockwell"/>
                <a:cs typeface="Rockwell"/>
              </a:rPr>
              <a:t>Multi-dimensional arrays</a:t>
            </a:r>
            <a:endParaRPr lang="en-US" sz="2800" i="1" dirty="0">
              <a:solidFill>
                <a:srgbClr val="0070C0"/>
              </a:solidFill>
              <a:latin typeface="Rockwell"/>
              <a:cs typeface="Rockwel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Tensors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141" y="1961671"/>
            <a:ext cx="2505856" cy="2631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077" y="2337929"/>
            <a:ext cx="1833153" cy="1833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80162" y="4171082"/>
            <a:ext cx="4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n</a:t>
            </a:r>
            <a:endParaRPr lang="en-US" i="1" baseline="-25000" dirty="0">
              <a:latin typeface="Helvetica"/>
              <a:cs typeface="Helvetic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93621" y="4187208"/>
            <a:ext cx="4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n</a:t>
            </a:r>
            <a:endParaRPr lang="en-US" i="1" baseline="-25000" dirty="0"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5177" y="4224060"/>
            <a:ext cx="4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n</a:t>
            </a:r>
            <a:endParaRPr lang="en-US" i="1" baseline="-25000" dirty="0"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0188" y="3007683"/>
            <a:ext cx="4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n</a:t>
            </a:r>
            <a:endParaRPr lang="en-US" i="1" baseline="-25000" dirty="0">
              <a:latin typeface="Helvetica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81997" y="3007683"/>
            <a:ext cx="4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n</a:t>
            </a:r>
            <a:endParaRPr lang="en-US" i="1" baseline="-25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008467"/>
            <a:ext cx="7953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latin typeface="Helvetica"/>
                <a:cs typeface="Helvetica"/>
              </a:rPr>
              <a:t>Represent higher order correlations, partial derivatives, etc.</a:t>
            </a:r>
          </a:p>
          <a:p>
            <a:endParaRPr lang="en-US" sz="22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latin typeface="Helvetica"/>
                <a:cs typeface="Helvetica"/>
              </a:rPr>
              <a:t>Collection of matrix (or smaller tensor) slices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9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74" y="829451"/>
            <a:ext cx="2008108" cy="21089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70816" y="2593090"/>
            <a:ext cx="4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n</a:t>
            </a:r>
            <a:endParaRPr lang="en-US" i="1" baseline="-25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57121" y="2777756"/>
            <a:ext cx="4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n</a:t>
            </a:r>
            <a:endParaRPr lang="en-US" i="1" baseline="-25000" dirty="0"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95382" y="1680524"/>
            <a:ext cx="4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n</a:t>
            </a:r>
            <a:endParaRPr lang="en-US" i="1" baseline="-25000" dirty="0">
              <a:latin typeface="Helvetica"/>
              <a:cs typeface="Helvetica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 rot="16200000" flipH="1">
            <a:off x="7493818" y="2162732"/>
            <a:ext cx="1370774" cy="858514"/>
          </a:xfrm>
          <a:prstGeom prst="curvedConnector3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855" y="451306"/>
            <a:ext cx="1511406" cy="304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3485" y="3375056"/>
            <a:ext cx="2376750" cy="3209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9698" y="94570"/>
            <a:ext cx="7415702" cy="770068"/>
          </a:xfrm>
        </p:spPr>
        <p:txBody>
          <a:bodyPr/>
          <a:lstStyle/>
          <a:p>
            <a:r>
              <a:rPr lang="en-US" dirty="0" smtClean="0"/>
              <a:t>3-way factor analysis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3089" y="1823904"/>
            <a:ext cx="49050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Helvetica"/>
                <a:cs typeface="Helvetica"/>
              </a:rPr>
              <a:t>Tensor can be written as a sum of few rank-one tensors</a:t>
            </a:r>
          </a:p>
          <a:p>
            <a:endParaRPr lang="en-US" sz="2200" dirty="0" smtClean="0">
              <a:latin typeface="Helvetica"/>
              <a:cs typeface="Helvetica"/>
            </a:endParaRPr>
          </a:p>
          <a:p>
            <a:endParaRPr lang="en-US" sz="2200" dirty="0">
              <a:latin typeface="Helvetica"/>
              <a:cs typeface="Helvetica"/>
            </a:endParaRPr>
          </a:p>
          <a:p>
            <a:endParaRPr lang="en-US" sz="2200" dirty="0" smtClean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Helvetica"/>
                <a:cs typeface="Helvetica"/>
              </a:rPr>
              <a:t>Smallest such </a:t>
            </a:r>
            <a:r>
              <a:rPr lang="en-US" sz="2200" i="1" dirty="0" smtClean="0">
                <a:latin typeface="Helvetica"/>
                <a:cs typeface="Helvetica"/>
              </a:rPr>
              <a:t>R </a:t>
            </a:r>
            <a:r>
              <a:rPr lang="en-US" sz="2200" dirty="0" smtClean="0">
                <a:latin typeface="Helvetica"/>
                <a:cs typeface="Helvetica"/>
              </a:rPr>
              <a:t>is called the </a:t>
            </a:r>
            <a:r>
              <a:rPr lang="en-US" sz="2200" b="1" dirty="0" smtClean="0">
                <a:solidFill>
                  <a:schemeClr val="accent2"/>
                </a:solidFill>
                <a:latin typeface="Helvetica"/>
                <a:cs typeface="Helvetica"/>
              </a:rPr>
              <a:t>rank</a:t>
            </a:r>
            <a:r>
              <a:rPr lang="en-US" sz="2200" dirty="0" smtClean="0">
                <a:solidFill>
                  <a:schemeClr val="accent2"/>
                </a:solidFill>
                <a:latin typeface="Helvetica"/>
                <a:cs typeface="Helvetica"/>
              </a:rPr>
              <a:t> </a:t>
            </a:r>
            <a:endParaRPr lang="en-US" sz="2200" i="1" dirty="0" smtClean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989" y="2825335"/>
            <a:ext cx="5677310" cy="3053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000" y="4509753"/>
            <a:ext cx="59944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8000"/>
                </a:solidFill>
                <a:latin typeface="Helvetica"/>
                <a:cs typeface="Helvetica"/>
              </a:rPr>
              <a:t>[</a:t>
            </a:r>
            <a:r>
              <a:rPr lang="en-US" sz="2200" b="1" dirty="0" err="1" smtClean="0">
                <a:solidFill>
                  <a:srgbClr val="008000"/>
                </a:solidFill>
                <a:latin typeface="Helvetica"/>
                <a:cs typeface="Helvetica"/>
              </a:rPr>
              <a:t>Kruskal</a:t>
            </a:r>
            <a:r>
              <a:rPr lang="en-US" sz="2200" b="1" dirty="0" smtClean="0">
                <a:solidFill>
                  <a:srgbClr val="008000"/>
                </a:solidFill>
                <a:latin typeface="Helvetica"/>
                <a:cs typeface="Helvetica"/>
              </a:rPr>
              <a:t> 77].</a:t>
            </a:r>
            <a:r>
              <a:rPr lang="en-US" sz="2200" dirty="0" smtClean="0">
                <a:latin typeface="Helvetica"/>
                <a:cs typeface="Helvetica"/>
              </a:rPr>
              <a:t> Under certain rank conditions, tensor decomposition </a:t>
            </a:r>
            <a:r>
              <a:rPr lang="en-US" sz="2200" dirty="0">
                <a:latin typeface="Helvetica"/>
                <a:cs typeface="Helvetica"/>
              </a:rPr>
              <a:t>is </a:t>
            </a:r>
            <a:r>
              <a:rPr lang="en-US" sz="2200" dirty="0" smtClean="0">
                <a:latin typeface="Helvetica"/>
                <a:cs typeface="Helvetica"/>
              </a:rPr>
              <a:t>unique!</a:t>
            </a:r>
            <a:endParaRPr lang="en-US" sz="2200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1733944" y="5633875"/>
            <a:ext cx="4193822" cy="865363"/>
          </a:xfrm>
          <a:prstGeom prst="wedgeRoundRectCallout">
            <a:avLst>
              <a:gd name="adj1" fmla="val -30345"/>
              <a:gd name="adj2" fmla="val -89494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Helvetica"/>
                <a:cs typeface="Helvetica"/>
              </a:rPr>
              <a:t>surprising! 3-way decompositions overcome the </a:t>
            </a:r>
            <a:r>
              <a:rPr lang="en-US" sz="2000" b="1" dirty="0" smtClean="0">
                <a:solidFill>
                  <a:schemeClr val="tx2"/>
                </a:solidFill>
                <a:latin typeface="Helvetica"/>
                <a:cs typeface="Helvetica"/>
              </a:rPr>
              <a:t>rotation </a:t>
            </a:r>
            <a:r>
              <a:rPr lang="en-US" sz="2000" dirty="0" smtClean="0">
                <a:solidFill>
                  <a:schemeClr val="tx2"/>
                </a:solidFill>
                <a:latin typeface="Helvetica"/>
                <a:cs typeface="Helvetica"/>
              </a:rPr>
              <a:t>problem</a:t>
            </a:r>
            <a:endParaRPr lang="en-US" sz="200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34</a:t>
            </a:fld>
            <a:endParaRPr lang="en-US" dirty="0"/>
          </a:p>
        </p:txBody>
      </p:sp>
      <p:pic>
        <p:nvPicPr>
          <p:cNvPr id="9" name="Picture 8" descr="kruska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73" y="4255968"/>
            <a:ext cx="1668448" cy="21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0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35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757674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Psychometrics, </a:t>
            </a:r>
            <a:r>
              <a:rPr lang="en-US" sz="2400" dirty="0" err="1" smtClean="0">
                <a:latin typeface="Helvetica"/>
                <a:cs typeface="Helvetica"/>
              </a:rPr>
              <a:t>chemometrics</a:t>
            </a:r>
            <a:r>
              <a:rPr lang="en-US" sz="2400" dirty="0" smtClean="0">
                <a:latin typeface="Helvetica"/>
                <a:cs typeface="Helvetica"/>
              </a:rPr>
              <a:t>, algebraic statistics, …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latin typeface="Helvetica"/>
                <a:cs typeface="Helvetica"/>
              </a:rPr>
              <a:t>Identifiability</a:t>
            </a:r>
            <a:r>
              <a:rPr lang="en-US" sz="2400" dirty="0" smtClean="0">
                <a:latin typeface="Helvetica"/>
                <a:cs typeface="Helvetica"/>
              </a:rPr>
              <a:t> of parameters in latent variable models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61820" y="2971512"/>
            <a:ext cx="2896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venir Next Condensed Demi Bold"/>
                <a:cs typeface="Avenir Next Condensed Demi Bold"/>
              </a:rPr>
              <a:t>[Allman, </a:t>
            </a:r>
            <a:r>
              <a:rPr lang="en-US" sz="2000" dirty="0" err="1" smtClean="0">
                <a:latin typeface="Avenir Next Condensed Demi Bold"/>
                <a:cs typeface="Avenir Next Condensed Demi Bold"/>
              </a:rPr>
              <a:t>Matias</a:t>
            </a:r>
            <a:r>
              <a:rPr lang="en-US" sz="2000" dirty="0" smtClean="0">
                <a:latin typeface="Avenir Next Condensed Demi Bold"/>
                <a:cs typeface="Avenir Next Condensed Demi Bold"/>
              </a:rPr>
              <a:t>, Rhodes 08]</a:t>
            </a:r>
          </a:p>
          <a:p>
            <a:r>
              <a:rPr lang="en-US" sz="2000" dirty="0" smtClean="0">
                <a:latin typeface="Avenir Next Condensed Demi Bold"/>
                <a:cs typeface="Avenir Next Condensed Demi Bold"/>
              </a:rPr>
              <a:t>[</a:t>
            </a:r>
            <a:r>
              <a:rPr lang="en-US" sz="2000" dirty="0" err="1" smtClean="0">
                <a:latin typeface="Avenir Next Condensed Demi Bold"/>
                <a:cs typeface="Avenir Next Condensed Demi Bold"/>
              </a:rPr>
              <a:t>Anandkumar</a:t>
            </a:r>
            <a:r>
              <a:rPr lang="en-US" sz="2000" dirty="0" smtClean="0">
                <a:latin typeface="Avenir Next Condensed Demi Bold"/>
                <a:cs typeface="Avenir Next Condensed Demi Bold"/>
              </a:rPr>
              <a:t>, et al 10-]</a:t>
            </a:r>
            <a:endParaRPr lang="en-US" sz="2000" dirty="0">
              <a:latin typeface="Avenir Next Condensed Demi Bold"/>
              <a:cs typeface="Avenir Next Condensed Demi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1769" y="3807797"/>
            <a:ext cx="7350330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Helvetica"/>
                <a:cs typeface="Helvetica"/>
              </a:rPr>
              <a:t>Recipe: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Helvetica"/>
                <a:cs typeface="Helvetica"/>
              </a:rPr>
              <a:t>Compute tensor whose decomposition </a:t>
            </a:r>
            <a:r>
              <a:rPr lang="en-US" sz="2000" i="1" dirty="0" smtClean="0">
                <a:latin typeface="Helvetica"/>
                <a:cs typeface="Helvetica"/>
              </a:rPr>
              <a:t>encodes</a:t>
            </a:r>
            <a:r>
              <a:rPr lang="en-US" sz="2000" dirty="0" smtClean="0">
                <a:latin typeface="Helvetica"/>
                <a:cs typeface="Helvetica"/>
              </a:rPr>
              <a:t> parameters</a:t>
            </a:r>
          </a:p>
          <a:p>
            <a:pPr lvl="1"/>
            <a:r>
              <a:rPr lang="en-US" sz="2000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(multi-view, topic models, HMMs, ..)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Helvetica"/>
                <a:cs typeface="Helvetica"/>
              </a:rPr>
              <a:t>Appeal to uniqueness (show that conditions hold)</a:t>
            </a:r>
            <a:endParaRPr lang="en-US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2188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Kruskal</a:t>
            </a:r>
            <a:r>
              <a:rPr lang="en-US" dirty="0" smtClean="0"/>
              <a:t> rank &amp; uniqueness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293332"/>
            <a:ext cx="82296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8000"/>
                </a:solidFill>
                <a:latin typeface="Helvetica"/>
                <a:cs typeface="Helvetica"/>
              </a:rPr>
              <a:t>[</a:t>
            </a:r>
            <a:r>
              <a:rPr lang="en-US" sz="2200" b="1" dirty="0" err="1" smtClean="0">
                <a:solidFill>
                  <a:srgbClr val="008000"/>
                </a:solidFill>
                <a:latin typeface="Helvetica"/>
                <a:cs typeface="Helvetica"/>
              </a:rPr>
              <a:t>Kruskal</a:t>
            </a:r>
            <a:r>
              <a:rPr lang="en-US" sz="2200" b="1" dirty="0" smtClean="0">
                <a:solidFill>
                  <a:srgbClr val="008000"/>
                </a:solidFill>
                <a:latin typeface="Helvetica"/>
                <a:cs typeface="Helvetica"/>
              </a:rPr>
              <a:t> 77].</a:t>
            </a:r>
            <a:r>
              <a:rPr lang="en-US" sz="2200" dirty="0" smtClean="0">
                <a:latin typeface="Helvetica"/>
                <a:cs typeface="Helvetica"/>
              </a:rPr>
              <a:t> Decomposition </a:t>
            </a:r>
            <a:r>
              <a:rPr lang="en-US" sz="2200" i="1" dirty="0" smtClean="0">
                <a:latin typeface="Helvetica"/>
                <a:cs typeface="Helvetica"/>
              </a:rPr>
              <a:t>[A B C]</a:t>
            </a:r>
            <a:r>
              <a:rPr lang="en-US" sz="2200" dirty="0" smtClean="0">
                <a:latin typeface="Helvetica"/>
                <a:cs typeface="Helvetica"/>
              </a:rPr>
              <a:t> is unique if it satisfies:</a:t>
            </a:r>
          </a:p>
          <a:p>
            <a:pPr algn="ctr"/>
            <a:r>
              <a:rPr lang="en-US" sz="2200" i="1" dirty="0" smtClean="0">
                <a:latin typeface="Helvetica"/>
                <a:cs typeface="Helvetica"/>
              </a:rPr>
              <a:t>KR(A) + KR(B) + KR(C) ≥ 2R+2</a:t>
            </a:r>
            <a:endParaRPr lang="en-US" sz="2200" i="1" dirty="0">
              <a:latin typeface="Helvetica"/>
              <a:cs typeface="Helvetica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36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364915" y="2092485"/>
            <a:ext cx="97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Helvetica"/>
                <a:cs typeface="Helvetica"/>
              </a:rPr>
              <a:t>A  =</a:t>
            </a:r>
            <a:r>
              <a:rPr lang="en-US" sz="2800" i="1" dirty="0" smtClean="0">
                <a:latin typeface="Helvetica"/>
                <a:cs typeface="Helvetica"/>
              </a:rPr>
              <a:t> </a:t>
            </a:r>
            <a:endParaRPr lang="en-US" sz="2800" i="1" dirty="0"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36621" y="1630821"/>
            <a:ext cx="1765912" cy="1649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Helvetica"/>
              </a:rPr>
              <a:t>…</a:t>
            </a:r>
            <a:endParaRPr lang="en-US" sz="2400" i="1" dirty="0">
              <a:solidFill>
                <a:srgbClr val="000000"/>
              </a:solidFill>
              <a:latin typeface="Helvetica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486198" y="2615705"/>
            <a:ext cx="0" cy="65560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486198" y="1619229"/>
            <a:ext cx="6311" cy="63333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996" y="2334060"/>
            <a:ext cx="286251" cy="20991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994" y="2329393"/>
            <a:ext cx="381668" cy="219459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3912098" y="2627297"/>
            <a:ext cx="0" cy="65560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912098" y="1630821"/>
            <a:ext cx="6311" cy="63333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28301" y="2092485"/>
            <a:ext cx="370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Helvetica"/>
                <a:cs typeface="Helvetica"/>
              </a:rPr>
              <a:t>,</a:t>
            </a:r>
            <a:r>
              <a:rPr lang="en-US" sz="2400" i="1" dirty="0" smtClean="0">
                <a:latin typeface="Helvetica"/>
                <a:cs typeface="Helvetica"/>
              </a:rPr>
              <a:t>  B = … ,  C = …  (n x R)</a:t>
            </a:r>
            <a:r>
              <a:rPr lang="en-US" sz="2800" i="1" dirty="0" smtClean="0">
                <a:latin typeface="Helvetica"/>
                <a:cs typeface="Helvetica"/>
              </a:rPr>
              <a:t> </a:t>
            </a:r>
            <a:endParaRPr lang="en-US" sz="2800" i="1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040696"/>
            <a:ext cx="82296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1F497D"/>
                </a:solidFill>
                <a:latin typeface="Helvetica"/>
                <a:cs typeface="Helvetica"/>
              </a:rPr>
              <a:t>(</a:t>
            </a:r>
            <a:r>
              <a:rPr lang="en-US" sz="2200" b="1" dirty="0" err="1" smtClean="0">
                <a:solidFill>
                  <a:srgbClr val="1F497D"/>
                </a:solidFill>
                <a:latin typeface="Helvetica"/>
                <a:cs typeface="Helvetica"/>
              </a:rPr>
              <a:t>Kruskal</a:t>
            </a:r>
            <a:r>
              <a:rPr lang="en-US" sz="2200" b="1" dirty="0" smtClean="0">
                <a:solidFill>
                  <a:srgbClr val="1F497D"/>
                </a:solidFill>
                <a:latin typeface="Helvetica"/>
                <a:cs typeface="Helvetica"/>
              </a:rPr>
              <a:t> rank).</a:t>
            </a:r>
            <a:r>
              <a:rPr lang="en-US" sz="2200" dirty="0" smtClean="0">
                <a:latin typeface="Helvetica"/>
                <a:cs typeface="Helvetica"/>
              </a:rPr>
              <a:t> The largest </a:t>
            </a:r>
            <a:r>
              <a:rPr lang="en-US" sz="2200" i="1" dirty="0" smtClean="0">
                <a:latin typeface="Helvetica"/>
                <a:cs typeface="Helvetica"/>
              </a:rPr>
              <a:t>k</a:t>
            </a:r>
            <a:r>
              <a:rPr lang="en-US" sz="2200" dirty="0" smtClean="0">
                <a:latin typeface="Helvetica"/>
                <a:cs typeface="Helvetica"/>
              </a:rPr>
              <a:t> for which every </a:t>
            </a:r>
            <a:r>
              <a:rPr lang="en-US" sz="2200" i="1" dirty="0" smtClean="0">
                <a:latin typeface="Helvetica"/>
                <a:cs typeface="Helvetica"/>
              </a:rPr>
              <a:t>k</a:t>
            </a:r>
            <a:r>
              <a:rPr lang="en-US" sz="2200" dirty="0" smtClean="0">
                <a:latin typeface="Helvetica"/>
                <a:cs typeface="Helvetica"/>
              </a:rPr>
              <a:t>-subset of columns (of A) is linearly independent; denoted </a:t>
            </a:r>
            <a:r>
              <a:rPr lang="en-US" sz="2200" i="1" dirty="0" smtClean="0">
                <a:latin typeface="Helvetica"/>
                <a:cs typeface="Helvetica"/>
              </a:rPr>
              <a:t>KR(A)</a:t>
            </a:r>
            <a:endParaRPr lang="en-US" sz="2200" i="1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4492978" y="2850224"/>
            <a:ext cx="4343632" cy="865363"/>
          </a:xfrm>
          <a:prstGeom prst="wedgeRoundRectCallout">
            <a:avLst>
              <a:gd name="adj1" fmla="val -29467"/>
              <a:gd name="adj2" fmla="val 77554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Helvetica"/>
                <a:cs typeface="Helvetica"/>
              </a:rPr>
              <a:t>stronger notion than rank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Helvetica"/>
                <a:cs typeface="Helvetica"/>
              </a:rPr>
              <a:t>reminiscent of restricted </a:t>
            </a:r>
            <a:r>
              <a:rPr lang="en-US" sz="2000" dirty="0" err="1" smtClean="0">
                <a:solidFill>
                  <a:schemeClr val="tx2"/>
                </a:solidFill>
                <a:latin typeface="Helvetica"/>
                <a:cs typeface="Helvetica"/>
              </a:rPr>
              <a:t>isometry</a:t>
            </a:r>
            <a:endParaRPr lang="en-US" sz="200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4730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1994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via tensor decomposition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37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676614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1769" y="3456538"/>
            <a:ext cx="7350330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Helvetica"/>
                <a:cs typeface="Helvetica"/>
              </a:rPr>
              <a:t>Recipe: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Helvetica"/>
                <a:cs typeface="Helvetica"/>
              </a:rPr>
              <a:t>Compute tensor whose decomposition </a:t>
            </a:r>
            <a:r>
              <a:rPr lang="en-US" sz="2000" i="1" dirty="0" smtClean="0">
                <a:latin typeface="Helvetica"/>
                <a:cs typeface="Helvetica"/>
              </a:rPr>
              <a:t>encodes</a:t>
            </a:r>
            <a:r>
              <a:rPr lang="en-US" sz="2000" dirty="0" smtClean="0">
                <a:latin typeface="Helvetica"/>
                <a:cs typeface="Helvetica"/>
              </a:rPr>
              <a:t> parameters</a:t>
            </a:r>
          </a:p>
          <a:p>
            <a:pPr lvl="1"/>
            <a:r>
              <a:rPr lang="en-US" sz="2000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(multi-view, topic models, HMMs, ..)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Helvetica"/>
                <a:cs typeface="Helvetica"/>
              </a:rPr>
              <a:t>Appeal to uniqueness (show that conditions hold)</a:t>
            </a:r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88" y="5184707"/>
            <a:ext cx="1702465" cy="1523258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2391560" y="5320958"/>
            <a:ext cx="6107260" cy="8192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2"/>
                </a:solidFill>
                <a:latin typeface="Helvetica"/>
                <a:cs typeface="Helvetica"/>
              </a:rPr>
              <a:t>Cannot estimate tensor exactly (finite samples)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Helvetica"/>
                <a:cs typeface="Helvetica"/>
              </a:rPr>
              <a:t>Models are not exact!</a:t>
            </a:r>
            <a:endParaRPr lang="en-US" sz="200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8873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esult I (informal)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118489"/>
            <a:ext cx="82296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8000"/>
                </a:solidFill>
                <a:latin typeface="Helvetica"/>
                <a:cs typeface="Helvetica"/>
              </a:rPr>
              <a:t>[</a:t>
            </a:r>
            <a:r>
              <a:rPr lang="en-US" sz="2200" b="1" dirty="0" err="1" smtClean="0">
                <a:solidFill>
                  <a:srgbClr val="008000"/>
                </a:solidFill>
                <a:latin typeface="Helvetica"/>
                <a:cs typeface="Helvetica"/>
              </a:rPr>
              <a:t>Kruskal</a:t>
            </a:r>
            <a:r>
              <a:rPr lang="en-US" sz="2200" b="1" dirty="0" smtClean="0">
                <a:solidFill>
                  <a:srgbClr val="008000"/>
                </a:solidFill>
                <a:latin typeface="Helvetica"/>
                <a:cs typeface="Helvetica"/>
              </a:rPr>
              <a:t> 77].</a:t>
            </a:r>
            <a:r>
              <a:rPr lang="en-US" sz="2200" dirty="0" smtClean="0">
                <a:latin typeface="Helvetica"/>
                <a:cs typeface="Helvetica"/>
              </a:rPr>
              <a:t> Given </a:t>
            </a:r>
            <a:r>
              <a:rPr lang="en-US" sz="2200" i="1" dirty="0" smtClean="0">
                <a:latin typeface="Helvetica"/>
                <a:cs typeface="Helvetica"/>
              </a:rPr>
              <a:t>T =</a:t>
            </a:r>
            <a:r>
              <a:rPr lang="en-US" sz="2200" dirty="0" smtClean="0">
                <a:latin typeface="Helvetica"/>
                <a:cs typeface="Helvetica"/>
              </a:rPr>
              <a:t> </a:t>
            </a:r>
            <a:r>
              <a:rPr lang="en-US" sz="2200" i="1" dirty="0" smtClean="0">
                <a:latin typeface="Helvetica"/>
                <a:cs typeface="Helvetica"/>
              </a:rPr>
              <a:t>[A B C],</a:t>
            </a:r>
            <a:r>
              <a:rPr lang="en-US" sz="2200" dirty="0" smtClean="0">
                <a:latin typeface="Helvetica"/>
                <a:cs typeface="Helvetica"/>
              </a:rPr>
              <a:t> can recover </a:t>
            </a:r>
            <a:r>
              <a:rPr lang="en-US" sz="2200" i="1" dirty="0" smtClean="0">
                <a:latin typeface="Helvetica"/>
                <a:cs typeface="Helvetica"/>
              </a:rPr>
              <a:t>A,B,C</a:t>
            </a:r>
            <a:r>
              <a:rPr lang="en-US" sz="2200" dirty="0" smtClean="0">
                <a:latin typeface="Helvetica"/>
                <a:cs typeface="Helvetica"/>
              </a:rPr>
              <a:t> if:</a:t>
            </a:r>
          </a:p>
          <a:p>
            <a:pPr algn="ctr"/>
            <a:r>
              <a:rPr lang="en-US" sz="2200" i="1" dirty="0" smtClean="0">
                <a:latin typeface="Helvetica"/>
                <a:cs typeface="Helvetica"/>
              </a:rPr>
              <a:t>KR(A) + KR(B) + KR(C) ≥ 2R+2</a:t>
            </a:r>
            <a:endParaRPr lang="en-US" sz="2200" i="1" dirty="0">
              <a:latin typeface="Helvetica"/>
              <a:cs typeface="Helvetica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38</a:t>
            </a:fld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07529" y="1186584"/>
            <a:ext cx="6437383" cy="704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 dirty="0" smtClean="0">
                <a:solidFill>
                  <a:srgbClr val="0070C0"/>
                </a:solidFill>
                <a:latin typeface="Rockwell"/>
                <a:cs typeface="Rockwell"/>
              </a:rPr>
              <a:t>A robust uniqueness theorem</a:t>
            </a:r>
            <a:endParaRPr lang="en-US" sz="2800" i="1" dirty="0">
              <a:solidFill>
                <a:srgbClr val="0070C0"/>
              </a:solidFill>
              <a:latin typeface="Rockwell"/>
              <a:cs typeface="Rockwel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279" y="3301917"/>
            <a:ext cx="853935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1F497D"/>
                </a:solidFill>
                <a:latin typeface="Helvetica"/>
                <a:cs typeface="Helvetica"/>
              </a:rPr>
              <a:t>(Robust).</a:t>
            </a:r>
            <a:r>
              <a:rPr lang="en-US" sz="2200" dirty="0" smtClean="0">
                <a:latin typeface="Helvetica"/>
                <a:cs typeface="Helvetica"/>
              </a:rPr>
              <a:t> Given </a:t>
            </a:r>
            <a:r>
              <a:rPr lang="en-US" sz="2200" i="1" dirty="0" smtClean="0">
                <a:latin typeface="Helvetica"/>
                <a:cs typeface="Helvetica"/>
              </a:rPr>
              <a:t>T =</a:t>
            </a:r>
            <a:r>
              <a:rPr lang="en-US" sz="2200" dirty="0" smtClean="0">
                <a:latin typeface="Helvetica"/>
                <a:cs typeface="Helvetica"/>
              </a:rPr>
              <a:t> </a:t>
            </a:r>
            <a:r>
              <a:rPr lang="en-US" sz="2200" i="1" dirty="0" smtClean="0">
                <a:latin typeface="Helvetica"/>
                <a:cs typeface="Helvetica"/>
              </a:rPr>
              <a:t>[A B C] + err,</a:t>
            </a:r>
            <a:r>
              <a:rPr lang="en-US" sz="2200" dirty="0" smtClean="0">
                <a:latin typeface="Helvetica"/>
                <a:cs typeface="Helvetica"/>
              </a:rPr>
              <a:t> can recover </a:t>
            </a:r>
            <a:r>
              <a:rPr lang="en-US" sz="2200" i="1" dirty="0" smtClean="0">
                <a:latin typeface="Helvetica"/>
                <a:cs typeface="Helvetica"/>
              </a:rPr>
              <a:t>A,B,C </a:t>
            </a:r>
            <a:r>
              <a:rPr lang="en-US" sz="2200" dirty="0" smtClean="0">
                <a:latin typeface="Helvetica"/>
                <a:cs typeface="Helvetica"/>
              </a:rPr>
              <a:t>(up to </a:t>
            </a:r>
            <a:r>
              <a:rPr lang="en-US" sz="2200" i="1" dirty="0" smtClean="0">
                <a:latin typeface="Helvetica"/>
                <a:cs typeface="Helvetica"/>
              </a:rPr>
              <a:t>err’ </a:t>
            </a:r>
            <a:r>
              <a:rPr lang="en-US" sz="2200" dirty="0" smtClean="0">
                <a:latin typeface="Helvetica"/>
                <a:cs typeface="Helvetica"/>
              </a:rPr>
              <a:t>) if:</a:t>
            </a:r>
          </a:p>
          <a:p>
            <a:pPr algn="ctr"/>
            <a:r>
              <a:rPr lang="en-US" sz="2200" i="1" dirty="0" err="1" smtClean="0">
                <a:latin typeface="Helvetica"/>
                <a:cs typeface="Helvetica"/>
              </a:rPr>
              <a:t>KR</a:t>
            </a:r>
            <a:r>
              <a:rPr lang="en-US" sz="2200" i="1" baseline="-25000" dirty="0" err="1" smtClean="0">
                <a:latin typeface="Helvetica"/>
                <a:cs typeface="Helvetica"/>
              </a:rPr>
              <a:t>τ</a:t>
            </a:r>
            <a:r>
              <a:rPr lang="en-US" sz="2200" i="1" dirty="0" smtClean="0">
                <a:latin typeface="Helvetica"/>
                <a:cs typeface="Helvetica"/>
              </a:rPr>
              <a:t>(A) + </a:t>
            </a:r>
            <a:r>
              <a:rPr lang="en-US" sz="2200" i="1" dirty="0" err="1" smtClean="0">
                <a:latin typeface="Helvetica"/>
                <a:cs typeface="Helvetica"/>
              </a:rPr>
              <a:t>KR</a:t>
            </a:r>
            <a:r>
              <a:rPr lang="en-US" sz="2200" i="1" baseline="-25000" dirty="0" err="1" smtClean="0">
                <a:latin typeface="Helvetica"/>
                <a:cs typeface="Helvetica"/>
              </a:rPr>
              <a:t>τ</a:t>
            </a:r>
            <a:r>
              <a:rPr lang="en-US" sz="2200" i="1" dirty="0" smtClean="0">
                <a:latin typeface="Helvetica"/>
                <a:cs typeface="Helvetica"/>
              </a:rPr>
              <a:t>(B) + </a:t>
            </a:r>
            <a:r>
              <a:rPr lang="en-US" sz="2200" i="1" dirty="0" err="1" smtClean="0">
                <a:latin typeface="Helvetica"/>
                <a:cs typeface="Helvetica"/>
              </a:rPr>
              <a:t>KR</a:t>
            </a:r>
            <a:r>
              <a:rPr lang="en-US" sz="2200" i="1" baseline="-25000" dirty="0" err="1" smtClean="0">
                <a:latin typeface="Helvetica"/>
                <a:cs typeface="Helvetica"/>
              </a:rPr>
              <a:t>τ</a:t>
            </a:r>
            <a:r>
              <a:rPr lang="en-US" sz="2200" i="1" dirty="0" smtClean="0">
                <a:latin typeface="Helvetica"/>
                <a:cs typeface="Helvetica"/>
              </a:rPr>
              <a:t>(C) ≥ 2R+2</a:t>
            </a:r>
            <a:endParaRPr lang="en-US" sz="2200" i="1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4237378"/>
            <a:ext cx="8229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Err and Err’ are </a:t>
            </a:r>
            <a:r>
              <a:rPr lang="en-US" sz="2000" i="1" dirty="0" err="1" smtClean="0">
                <a:latin typeface="Helvetica"/>
                <a:cs typeface="Helvetica"/>
              </a:rPr>
              <a:t>polynomially</a:t>
            </a:r>
            <a:r>
              <a:rPr lang="en-US" sz="2000" dirty="0" smtClean="0">
                <a:latin typeface="Helvetica"/>
                <a:cs typeface="Helvetica"/>
              </a:rPr>
              <a:t> related  (poly(</a:t>
            </a:r>
            <a:r>
              <a:rPr lang="en-US" sz="2000" i="1" dirty="0" smtClean="0">
                <a:latin typeface="Helvetica"/>
                <a:cs typeface="Helvetica"/>
              </a:rPr>
              <a:t>n, </a:t>
            </a:r>
            <a:r>
              <a:rPr lang="en-US" sz="2000" i="1" dirty="0" err="1" smtClean="0">
                <a:latin typeface="Helvetica"/>
                <a:cs typeface="Helvetica"/>
              </a:rPr>
              <a:t>τ</a:t>
            </a:r>
            <a:r>
              <a:rPr lang="en-US" sz="2000" dirty="0" smtClean="0">
                <a:latin typeface="Helvetica"/>
                <a:cs typeface="Helvetica"/>
              </a:rPr>
              <a:t>))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 err="1" smtClean="0">
                <a:latin typeface="Helvetica"/>
                <a:cs typeface="Helvetica"/>
              </a:rPr>
              <a:t>KR</a:t>
            </a:r>
            <a:r>
              <a:rPr lang="en-US" sz="2000" i="1" baseline="-25000" dirty="0" err="1" smtClean="0">
                <a:latin typeface="Helvetica"/>
                <a:cs typeface="Helvetica"/>
              </a:rPr>
              <a:t>τ</a:t>
            </a:r>
            <a:r>
              <a:rPr lang="en-US" sz="2000" i="1" dirty="0">
                <a:latin typeface="Helvetica"/>
                <a:cs typeface="Helvetica"/>
              </a:rPr>
              <a:t>(A</a:t>
            </a:r>
            <a:r>
              <a:rPr lang="en-US" sz="2000" i="1" dirty="0" smtClean="0">
                <a:latin typeface="Helvetica"/>
                <a:cs typeface="Helvetica"/>
              </a:rPr>
              <a:t>) </a:t>
            </a:r>
            <a:r>
              <a:rPr lang="en-US" sz="2000" dirty="0" smtClean="0">
                <a:latin typeface="Helvetica"/>
                <a:cs typeface="Helvetica"/>
              </a:rPr>
              <a:t>robust analog of </a:t>
            </a:r>
            <a:r>
              <a:rPr lang="en-US" sz="2000" i="1" dirty="0" smtClean="0">
                <a:latin typeface="Helvetica"/>
                <a:cs typeface="Helvetica"/>
              </a:rPr>
              <a:t>KR(.) – </a:t>
            </a:r>
            <a:r>
              <a:rPr lang="en-US" sz="2000" dirty="0" smtClean="0">
                <a:latin typeface="Helvetica"/>
                <a:cs typeface="Helvetica"/>
              </a:rPr>
              <a:t>require every (</a:t>
            </a:r>
            <a:r>
              <a:rPr lang="en-US" sz="2000" i="1" dirty="0" err="1" smtClean="0">
                <a:latin typeface="Helvetica"/>
                <a:cs typeface="Helvetica"/>
              </a:rPr>
              <a:t>nxk</a:t>
            </a:r>
            <a:r>
              <a:rPr lang="en-US" sz="2000" dirty="0" smtClean="0">
                <a:latin typeface="Helvetica"/>
                <a:cs typeface="Helvetica"/>
              </a:rPr>
              <a:t>)-</a:t>
            </a:r>
            <a:r>
              <a:rPr lang="en-US" sz="2000" dirty="0" err="1" smtClean="0">
                <a:latin typeface="Helvetica"/>
                <a:cs typeface="Helvetica"/>
              </a:rPr>
              <a:t>submatrix</a:t>
            </a:r>
            <a:r>
              <a:rPr lang="en-US" sz="2000" dirty="0" smtClean="0">
                <a:latin typeface="Helvetica"/>
                <a:cs typeface="Helvetica"/>
              </a:rPr>
              <a:t> to have condition number </a:t>
            </a:r>
            <a:r>
              <a:rPr lang="en-US" sz="2000" i="1" dirty="0" smtClean="0">
                <a:latin typeface="Helvetica"/>
                <a:cs typeface="Helvetica"/>
              </a:rPr>
              <a:t>&lt; </a:t>
            </a:r>
            <a:r>
              <a:rPr lang="en-US" sz="2000" i="1" dirty="0" err="1" smtClean="0">
                <a:latin typeface="Helvetica"/>
                <a:cs typeface="Helvetica"/>
              </a:rPr>
              <a:t>τ</a:t>
            </a:r>
            <a:endParaRPr lang="en-US" sz="2000" i="1" dirty="0" smtClean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000" i="1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Implies </a:t>
            </a:r>
            <a:r>
              <a:rPr lang="en-US" sz="2400" dirty="0" err="1">
                <a:latin typeface="Helvetica"/>
                <a:cs typeface="Helvetica"/>
              </a:rPr>
              <a:t>identifiability</a:t>
            </a:r>
            <a:r>
              <a:rPr lang="en-US" sz="2400" dirty="0">
                <a:latin typeface="Helvetica"/>
                <a:cs typeface="Helvetica"/>
              </a:rPr>
              <a:t> with </a:t>
            </a:r>
            <a:r>
              <a:rPr lang="en-US" sz="2400" dirty="0" err="1">
                <a:latin typeface="Helvetica"/>
                <a:cs typeface="Helvetica"/>
              </a:rPr>
              <a:t>polynomially</a:t>
            </a:r>
            <a:r>
              <a:rPr lang="en-US" sz="2400" dirty="0">
                <a:latin typeface="Helvetica"/>
                <a:cs typeface="Helvetica"/>
              </a:rPr>
              <a:t> many samples!</a:t>
            </a:r>
          </a:p>
          <a:p>
            <a:pPr marL="342900" indent="-342900">
              <a:buFont typeface="Arial"/>
              <a:buChar char="•"/>
            </a:pPr>
            <a:endParaRPr lang="en-US" sz="2400" i="1" dirty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6487" y="684446"/>
            <a:ext cx="3675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Next Condensed Demi Bold"/>
                <a:cs typeface="Avenir Next Condensed Demi Bold"/>
              </a:rPr>
              <a:t>[</a:t>
            </a:r>
            <a:r>
              <a:rPr lang="en-US" sz="2000" dirty="0" err="1" smtClean="0">
                <a:latin typeface="Avenir Next Condensed Demi Bold"/>
                <a:cs typeface="Avenir Next Condensed Demi Bold"/>
              </a:rPr>
              <a:t>Bhaskara</a:t>
            </a:r>
            <a:r>
              <a:rPr lang="en-US" sz="2000" dirty="0" smtClean="0">
                <a:latin typeface="Avenir Next Condensed Demi Bold"/>
                <a:cs typeface="Avenir Next Condensed Demi Bold"/>
              </a:rPr>
              <a:t>, C, </a:t>
            </a:r>
            <a:r>
              <a:rPr lang="en-US" sz="2000" dirty="0" err="1" smtClean="0">
                <a:latin typeface="Avenir Next Condensed Demi Bold"/>
                <a:cs typeface="Avenir Next Condensed Demi Bold"/>
              </a:rPr>
              <a:t>Vijayaraghavan</a:t>
            </a:r>
            <a:r>
              <a:rPr lang="en-US" sz="2000" dirty="0" smtClean="0">
                <a:latin typeface="Avenir Next Condensed Demi Bold"/>
                <a:cs typeface="Avenir Next Condensed Demi Bold"/>
              </a:rPr>
              <a:t> ‘14]</a:t>
            </a:r>
            <a:endParaRPr lang="en-US" sz="2000" dirty="0">
              <a:latin typeface="Avenir Next Condensed Demi Bold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391147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79000"/>
          </a:blip>
          <a:stretch>
            <a:fillRect/>
          </a:stretch>
        </p:blipFill>
        <p:spPr>
          <a:xfrm>
            <a:off x="175647" y="5351378"/>
            <a:ext cx="1411054" cy="707752"/>
          </a:xfrm>
          <a:prstGeom prst="rect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Identifibility</a:t>
            </a:r>
            <a:r>
              <a:rPr lang="en-US" dirty="0" smtClean="0"/>
              <a:t> vs. algorithms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39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4279" y="1721251"/>
            <a:ext cx="853935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1F497D"/>
                </a:solidFill>
                <a:latin typeface="Helvetica"/>
                <a:cs typeface="Helvetica"/>
              </a:rPr>
              <a:t>(Robust).</a:t>
            </a:r>
            <a:r>
              <a:rPr lang="en-US" sz="2200" dirty="0" smtClean="0">
                <a:latin typeface="Helvetica"/>
                <a:cs typeface="Helvetica"/>
              </a:rPr>
              <a:t> Given </a:t>
            </a:r>
            <a:r>
              <a:rPr lang="en-US" sz="2200" i="1" dirty="0" smtClean="0">
                <a:latin typeface="Helvetica"/>
                <a:cs typeface="Helvetica"/>
              </a:rPr>
              <a:t>T =</a:t>
            </a:r>
            <a:r>
              <a:rPr lang="en-US" sz="2200" dirty="0" smtClean="0">
                <a:latin typeface="Helvetica"/>
                <a:cs typeface="Helvetica"/>
              </a:rPr>
              <a:t> </a:t>
            </a:r>
            <a:r>
              <a:rPr lang="en-US" sz="2200" i="1" dirty="0" smtClean="0">
                <a:latin typeface="Helvetica"/>
                <a:cs typeface="Helvetica"/>
              </a:rPr>
              <a:t>[A B C] + err,</a:t>
            </a:r>
            <a:r>
              <a:rPr lang="en-US" sz="2200" dirty="0" smtClean="0">
                <a:latin typeface="Helvetica"/>
                <a:cs typeface="Helvetica"/>
              </a:rPr>
              <a:t> can recover </a:t>
            </a:r>
            <a:r>
              <a:rPr lang="en-US" sz="2200" i="1" dirty="0" smtClean="0">
                <a:latin typeface="Helvetica"/>
                <a:cs typeface="Helvetica"/>
              </a:rPr>
              <a:t>A,B,C </a:t>
            </a:r>
            <a:r>
              <a:rPr lang="en-US" sz="2200" dirty="0" smtClean="0">
                <a:latin typeface="Helvetica"/>
                <a:cs typeface="Helvetica"/>
              </a:rPr>
              <a:t>(up to </a:t>
            </a:r>
            <a:r>
              <a:rPr lang="en-US" sz="2200" i="1" dirty="0" smtClean="0">
                <a:latin typeface="Helvetica"/>
                <a:cs typeface="Helvetica"/>
              </a:rPr>
              <a:t>err’ </a:t>
            </a:r>
            <a:r>
              <a:rPr lang="en-US" sz="2200" dirty="0" smtClean="0">
                <a:latin typeface="Helvetica"/>
                <a:cs typeface="Helvetica"/>
              </a:rPr>
              <a:t>) if:</a:t>
            </a:r>
          </a:p>
          <a:p>
            <a:pPr algn="ctr"/>
            <a:r>
              <a:rPr lang="en-US" sz="2200" i="1" dirty="0" err="1" smtClean="0">
                <a:latin typeface="Helvetica"/>
                <a:cs typeface="Helvetica"/>
              </a:rPr>
              <a:t>KR</a:t>
            </a:r>
            <a:r>
              <a:rPr lang="en-US" sz="2200" i="1" baseline="-25000" dirty="0" err="1" smtClean="0">
                <a:latin typeface="Helvetica"/>
                <a:cs typeface="Helvetica"/>
              </a:rPr>
              <a:t>τ</a:t>
            </a:r>
            <a:r>
              <a:rPr lang="en-US" sz="2200" i="1" dirty="0" smtClean="0">
                <a:latin typeface="Helvetica"/>
                <a:cs typeface="Helvetica"/>
              </a:rPr>
              <a:t>(A) + </a:t>
            </a:r>
            <a:r>
              <a:rPr lang="en-US" sz="2200" i="1" dirty="0" err="1" smtClean="0">
                <a:latin typeface="Helvetica"/>
                <a:cs typeface="Helvetica"/>
              </a:rPr>
              <a:t>KR</a:t>
            </a:r>
            <a:r>
              <a:rPr lang="en-US" sz="2200" i="1" baseline="-25000" dirty="0" err="1" smtClean="0">
                <a:latin typeface="Helvetica"/>
                <a:cs typeface="Helvetica"/>
              </a:rPr>
              <a:t>τ</a:t>
            </a:r>
            <a:r>
              <a:rPr lang="en-US" sz="2200" i="1" dirty="0" smtClean="0">
                <a:latin typeface="Helvetica"/>
                <a:cs typeface="Helvetica"/>
              </a:rPr>
              <a:t>(B) + </a:t>
            </a:r>
            <a:r>
              <a:rPr lang="en-US" sz="2200" i="1" dirty="0" err="1" smtClean="0">
                <a:latin typeface="Helvetica"/>
                <a:cs typeface="Helvetica"/>
              </a:rPr>
              <a:t>KR</a:t>
            </a:r>
            <a:r>
              <a:rPr lang="en-US" sz="2200" i="1" baseline="-25000" dirty="0" err="1" smtClean="0">
                <a:latin typeface="Helvetica"/>
                <a:cs typeface="Helvetica"/>
              </a:rPr>
              <a:t>τ</a:t>
            </a:r>
            <a:r>
              <a:rPr lang="en-US" sz="2200" i="1" dirty="0" smtClean="0">
                <a:latin typeface="Helvetica"/>
                <a:cs typeface="Helvetica"/>
              </a:rPr>
              <a:t>(C) ≥ 2R+2</a:t>
            </a:r>
            <a:endParaRPr lang="en-US" sz="2200" i="1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775969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Algorithms known only for </a:t>
            </a:r>
            <a:r>
              <a:rPr lang="en-US" sz="2000" i="1" dirty="0" smtClean="0">
                <a:latin typeface="Helvetica"/>
                <a:cs typeface="Helvetica"/>
              </a:rPr>
              <a:t>full rank</a:t>
            </a:r>
            <a:r>
              <a:rPr lang="en-US" sz="2000" dirty="0" smtClean="0">
                <a:latin typeface="Helvetica"/>
                <a:cs typeface="Helvetica"/>
              </a:rPr>
              <a:t> case: two of </a:t>
            </a:r>
            <a:r>
              <a:rPr lang="en-US" sz="2000" i="1" dirty="0" smtClean="0">
                <a:latin typeface="Helvetica"/>
                <a:cs typeface="Helvetica"/>
              </a:rPr>
              <a:t>A,B,C</a:t>
            </a:r>
            <a:r>
              <a:rPr lang="en-US" sz="2000" dirty="0" smtClean="0">
                <a:latin typeface="Helvetica"/>
                <a:cs typeface="Helvetica"/>
              </a:rPr>
              <a:t> have rank </a:t>
            </a:r>
            <a:r>
              <a:rPr lang="en-US" sz="2000" i="1" dirty="0" smtClean="0">
                <a:latin typeface="Helvetica"/>
                <a:cs typeface="Helvetica"/>
              </a:rPr>
              <a:t>R</a:t>
            </a:r>
          </a:p>
          <a:p>
            <a:r>
              <a:rPr lang="en-US" sz="2000" i="1" dirty="0" smtClean="0">
                <a:latin typeface="Helvetica"/>
                <a:cs typeface="Helvetica"/>
              </a:rPr>
              <a:t>		</a:t>
            </a:r>
            <a:r>
              <a:rPr lang="en-US" sz="2000" i="1" dirty="0">
                <a:latin typeface="Helvetica"/>
                <a:cs typeface="Helvetica"/>
              </a:rPr>
              <a:t> </a:t>
            </a:r>
            <a:r>
              <a:rPr lang="en-US" sz="2000" i="1" dirty="0" smtClean="0">
                <a:latin typeface="Helvetica"/>
                <a:cs typeface="Helvetica"/>
              </a:rPr>
              <a:t>  </a:t>
            </a:r>
            <a:r>
              <a:rPr lang="en-US" sz="2000" dirty="0" smtClean="0">
                <a:latin typeface="Helvetica"/>
                <a:cs typeface="Helvetica"/>
              </a:rPr>
              <a:t>[</a:t>
            </a:r>
            <a:r>
              <a:rPr lang="en-US" sz="2000" dirty="0" err="1" smtClean="0">
                <a:latin typeface="Avenir Next Condensed Demi Bold"/>
                <a:cs typeface="Avenir Next Condensed Demi Bold"/>
              </a:rPr>
              <a:t>Jennrich</a:t>
            </a:r>
            <a:r>
              <a:rPr lang="en-US" sz="2000" dirty="0" smtClean="0">
                <a:latin typeface="Avenir Next Condensed Demi Bold"/>
                <a:cs typeface="Avenir Next Condensed Demi Bold"/>
              </a:rPr>
              <a:t>][</a:t>
            </a:r>
            <a:r>
              <a:rPr lang="en-US" sz="2000" dirty="0" err="1" smtClean="0">
                <a:latin typeface="Avenir Next Condensed Demi Bold"/>
                <a:cs typeface="Avenir Next Condensed Demi Bold"/>
              </a:rPr>
              <a:t>Harshman</a:t>
            </a:r>
            <a:r>
              <a:rPr lang="en-US" sz="2000" dirty="0" smtClean="0">
                <a:latin typeface="Avenir Next Condensed Demi Bold"/>
                <a:cs typeface="Avenir Next Condensed Demi Bold"/>
              </a:rPr>
              <a:t> 72][</a:t>
            </a:r>
            <a:r>
              <a:rPr lang="en-US" sz="2000" dirty="0" err="1" smtClean="0">
                <a:latin typeface="Avenir Next Condensed Demi Bold"/>
                <a:cs typeface="Avenir Next Condensed Demi Bold"/>
              </a:rPr>
              <a:t>Leurgans</a:t>
            </a:r>
            <a:r>
              <a:rPr lang="en-US" sz="2000" dirty="0" smtClean="0">
                <a:latin typeface="Avenir Next Condensed Demi Bold"/>
                <a:cs typeface="Avenir Next Condensed Demi Bold"/>
              </a:rPr>
              <a:t> et al. 93][</a:t>
            </a:r>
            <a:r>
              <a:rPr lang="en-US" sz="2000" dirty="0" err="1" smtClean="0">
                <a:latin typeface="Avenir Next Condensed Demi Bold"/>
                <a:cs typeface="Avenir Next Condensed Demi Bold"/>
              </a:rPr>
              <a:t>Anandkumar</a:t>
            </a:r>
            <a:r>
              <a:rPr lang="en-US" sz="2000" dirty="0" smtClean="0">
                <a:latin typeface="Avenir Next Condensed Demi Bold"/>
                <a:cs typeface="Avenir Next Condensed Demi Bold"/>
              </a:rPr>
              <a:t> et al. 12]</a:t>
            </a:r>
            <a:endParaRPr lang="en-US" sz="2000" i="1" dirty="0" smtClean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000" i="1" dirty="0" smtClean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General tensor decomposition, finding tensor rank, etc. all NP hard</a:t>
            </a:r>
          </a:p>
          <a:p>
            <a:pPr lvl="1"/>
            <a:r>
              <a:rPr lang="en-US" sz="2000" i="1" dirty="0" smtClean="0">
                <a:latin typeface="Helvetica"/>
                <a:cs typeface="Helvetica"/>
              </a:rPr>
              <a:t>										</a:t>
            </a:r>
            <a:r>
              <a:rPr lang="en-US" sz="2000" dirty="0" smtClean="0">
                <a:latin typeface="Avenir Next Condensed Demi Bold"/>
                <a:cs typeface="Avenir Next Condensed Demi Bold"/>
              </a:rPr>
              <a:t>[</a:t>
            </a:r>
            <a:r>
              <a:rPr lang="en-US" sz="2000" dirty="0" err="1" smtClean="0">
                <a:latin typeface="Avenir Next Condensed Demi Bold"/>
                <a:cs typeface="Avenir Next Condensed Demi Bold"/>
              </a:rPr>
              <a:t>Hastad</a:t>
            </a:r>
            <a:r>
              <a:rPr lang="en-US" sz="2000" dirty="0" smtClean="0">
                <a:latin typeface="Avenir Next Condensed Demi Bold"/>
                <a:cs typeface="Avenir Next Condensed Demi Bold"/>
              </a:rPr>
              <a:t> 88][</a:t>
            </a:r>
            <a:r>
              <a:rPr lang="en-US" sz="2000" dirty="0" err="1" smtClean="0">
                <a:latin typeface="Avenir Next Condensed Demi Bold"/>
                <a:cs typeface="Avenir Next Condensed Demi Bold"/>
              </a:rPr>
              <a:t>Hillar</a:t>
            </a:r>
            <a:r>
              <a:rPr lang="en-US" sz="2000" dirty="0" smtClean="0">
                <a:latin typeface="Avenir Next Condensed Demi Bold"/>
                <a:cs typeface="Avenir Next Condensed Demi Bold"/>
              </a:rPr>
              <a:t> Lim 08]</a:t>
            </a:r>
          </a:p>
          <a:p>
            <a:pPr lvl="1"/>
            <a:endParaRPr lang="en-US" sz="200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000" b="1" dirty="0" smtClean="0">
              <a:solidFill>
                <a:schemeClr val="tx2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Helvetica"/>
                <a:cs typeface="Helvetica"/>
              </a:rPr>
              <a:t>Open problem:  </a:t>
            </a:r>
            <a:r>
              <a:rPr lang="en-US" sz="2000" dirty="0" smtClean="0">
                <a:latin typeface="Helvetica"/>
                <a:cs typeface="Helvetica"/>
              </a:rPr>
              <a:t>can </a:t>
            </a:r>
            <a:r>
              <a:rPr lang="en-US" sz="2000" dirty="0" err="1" smtClean="0">
                <a:latin typeface="Helvetica"/>
                <a:cs typeface="Helvetica"/>
              </a:rPr>
              <a:t>Kruskal’s</a:t>
            </a:r>
            <a:r>
              <a:rPr lang="en-US" sz="2000" dirty="0" smtClean="0">
                <a:latin typeface="Helvetica"/>
                <a:cs typeface="Helvetica"/>
              </a:rPr>
              <a:t> theorem be made algorithmic?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4542340" y="2661651"/>
            <a:ext cx="3752621" cy="990210"/>
          </a:xfrm>
          <a:prstGeom prst="wedgeRoundRectCallout">
            <a:avLst>
              <a:gd name="adj1" fmla="val 12861"/>
              <a:gd name="adj2" fmla="val -75037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Helvetica"/>
                <a:cs typeface="Helvetica"/>
              </a:rPr>
              <a:t>both </a:t>
            </a:r>
            <a:r>
              <a:rPr lang="en-US" sz="2000" dirty="0" err="1" smtClean="0">
                <a:solidFill>
                  <a:schemeClr val="tx2"/>
                </a:solidFill>
                <a:latin typeface="Helvetica"/>
                <a:cs typeface="Helvetica"/>
              </a:rPr>
              <a:t>Kruskal’s</a:t>
            </a:r>
            <a:r>
              <a:rPr lang="en-US" sz="2000" dirty="0" smtClean="0">
                <a:solidFill>
                  <a:schemeClr val="tx2"/>
                </a:solidFill>
                <a:latin typeface="Helvetica"/>
                <a:cs typeface="Helvetica"/>
              </a:rPr>
              <a:t> theorem and our results “non-constructive”</a:t>
            </a:r>
            <a:endParaRPr lang="en-US" sz="200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2518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Convex relaxations for optimization problems</a:t>
            </a:r>
          </a:p>
          <a:p>
            <a:endParaRPr lang="en-US" dirty="0"/>
          </a:p>
          <a:p>
            <a:r>
              <a:rPr lang="en-US" dirty="0" smtClean="0"/>
              <a:t>Tensor Decomposition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900" b="1" dirty="0">
                <a:solidFill>
                  <a:schemeClr val="tx2"/>
                </a:solidFill>
              </a:rPr>
              <a:t>Talk plan:</a:t>
            </a:r>
          </a:p>
          <a:p>
            <a:endParaRPr lang="en-US" dirty="0"/>
          </a:p>
          <a:p>
            <a:r>
              <a:rPr lang="en-US" dirty="0"/>
              <a:t>Flavor of questions and results</a:t>
            </a:r>
          </a:p>
          <a:p>
            <a:r>
              <a:rPr lang="en-US" dirty="0"/>
              <a:t>No proofs (or theorems)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4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Algorithms FOR </a:t>
            </a:r>
            <a:br>
              <a:rPr lang="en-US" b="0" dirty="0" smtClean="0"/>
            </a:br>
            <a:r>
              <a:rPr lang="en-US" b="0" dirty="0" smtClean="0"/>
              <a:t>TENSOR  DECOMPOSITION</a:t>
            </a:r>
            <a:endParaRPr lang="en-US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97089" y="3641355"/>
            <a:ext cx="7763757" cy="8710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8000"/>
                </a:solidFill>
                <a:cs typeface="Helvetica"/>
              </a:rPr>
              <a:t>Assumption.</a:t>
            </a:r>
            <a:r>
              <a:rPr lang="en-US" sz="2400" b="1" dirty="0" smtClean="0">
                <a:solidFill>
                  <a:srgbClr val="0070C0"/>
                </a:solidFill>
                <a:cs typeface="Helvetica"/>
              </a:rPr>
              <a:t> </a:t>
            </a:r>
            <a:r>
              <a:rPr lang="en-US" sz="2400" dirty="0" smtClean="0">
                <a:cs typeface="Helvetica"/>
              </a:rPr>
              <a:t>given data can be “explained” by a probabilistic generative model with few parameters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Generative models for data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78291" y="4646915"/>
            <a:ext cx="6448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(samples from </a:t>
            </a:r>
            <a:r>
              <a:rPr lang="en-US" sz="2000" dirty="0" smtClean="0">
                <a:solidFill>
                  <a:schemeClr val="tx2"/>
                </a:solidFill>
                <a:latin typeface="Helvetica"/>
                <a:cs typeface="Helvetica"/>
              </a:rPr>
              <a:t>data</a:t>
            </a:r>
            <a:r>
              <a:rPr lang="en-US" sz="2000" dirty="0" smtClean="0">
                <a:latin typeface="Helvetica"/>
                <a:cs typeface="Helvetica"/>
              </a:rPr>
              <a:t>  ~  samples generated from model)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41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291" y="1701081"/>
            <a:ext cx="1831253" cy="1502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712" y="1842192"/>
            <a:ext cx="3204916" cy="124991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57562" y="5555937"/>
            <a:ext cx="8417620" cy="4852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200" b="1" dirty="0" smtClean="0">
                <a:solidFill>
                  <a:schemeClr val="tx2"/>
                </a:solidFill>
                <a:latin typeface="Helvetica"/>
                <a:cs typeface="Helvetica"/>
              </a:rPr>
              <a:t>Learning </a:t>
            </a:r>
            <a:r>
              <a:rPr lang="en-US" sz="2200" b="1" dirty="0" err="1" smtClean="0">
                <a:solidFill>
                  <a:schemeClr val="tx2"/>
                </a:solidFill>
                <a:latin typeface="Helvetica"/>
                <a:cs typeface="Helvetica"/>
              </a:rPr>
              <a:t>Qn</a:t>
            </a:r>
            <a:r>
              <a:rPr lang="en-US" sz="2200" b="1" dirty="0" smtClean="0">
                <a:solidFill>
                  <a:schemeClr val="tx2"/>
                </a:solidFill>
                <a:latin typeface="Helvetica"/>
                <a:cs typeface="Helvetica"/>
              </a:rPr>
              <a:t>:</a:t>
            </a:r>
            <a:r>
              <a:rPr lang="en-US" sz="2200" dirty="0" smtClean="0">
                <a:solidFill>
                  <a:srgbClr val="008000"/>
                </a:solidFill>
                <a:latin typeface="Helvetica"/>
                <a:cs typeface="Helvetica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Helvetica"/>
                <a:cs typeface="Helvetica"/>
              </a:rPr>
              <a:t>given many samples from model, find parameters</a:t>
            </a:r>
            <a:endParaRPr lang="en-US" sz="2200" i="1" baseline="-25000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483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2587470" y="3229361"/>
            <a:ext cx="1752600" cy="12909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5" name="Oval 24"/>
          <p:cNvSpPr/>
          <p:nvPr/>
        </p:nvSpPr>
        <p:spPr>
          <a:xfrm>
            <a:off x="3349470" y="3789074"/>
            <a:ext cx="177662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6" name="Group 25"/>
          <p:cNvGrpSpPr/>
          <p:nvPr/>
        </p:nvGrpSpPr>
        <p:grpSpPr>
          <a:xfrm>
            <a:off x="225270" y="2238761"/>
            <a:ext cx="3809998" cy="2814985"/>
            <a:chOff x="4419600" y="1676400"/>
            <a:chExt cx="3809998" cy="2814985"/>
          </a:xfrm>
        </p:grpSpPr>
        <p:sp>
          <p:nvSpPr>
            <p:cNvPr id="27" name="Oval 26"/>
            <p:cNvSpPr/>
            <p:nvPr/>
          </p:nvSpPr>
          <p:spPr>
            <a:xfrm>
              <a:off x="6858000" y="1909415"/>
              <a:ext cx="1371598" cy="9099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9" name="Oval 28"/>
            <p:cNvSpPr/>
            <p:nvPr/>
          </p:nvSpPr>
          <p:spPr>
            <a:xfrm>
              <a:off x="5410200" y="2438400"/>
              <a:ext cx="2057400" cy="15173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0" name="Oval 29"/>
            <p:cNvSpPr/>
            <p:nvPr/>
          </p:nvSpPr>
          <p:spPr>
            <a:xfrm>
              <a:off x="5334002" y="1676400"/>
              <a:ext cx="1371598" cy="9099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" name="Oval 30"/>
            <p:cNvSpPr/>
            <p:nvPr/>
          </p:nvSpPr>
          <p:spPr>
            <a:xfrm>
              <a:off x="5105400" y="3581400"/>
              <a:ext cx="1371598" cy="9099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2" name="Oval 31"/>
            <p:cNvSpPr/>
            <p:nvPr/>
          </p:nvSpPr>
          <p:spPr>
            <a:xfrm>
              <a:off x="4419600" y="2348709"/>
              <a:ext cx="990600" cy="14612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Oval 33"/>
            <p:cNvSpPr/>
            <p:nvPr/>
          </p:nvSpPr>
          <p:spPr>
            <a:xfrm>
              <a:off x="6375538" y="3048001"/>
              <a:ext cx="177662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Oval 34"/>
            <p:cNvSpPr/>
            <p:nvPr/>
          </p:nvSpPr>
          <p:spPr>
            <a:xfrm>
              <a:off x="7467600" y="2286000"/>
              <a:ext cx="177662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Oval 36"/>
            <p:cNvSpPr/>
            <p:nvPr/>
          </p:nvSpPr>
          <p:spPr>
            <a:xfrm>
              <a:off x="5918338" y="2057400"/>
              <a:ext cx="177662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1" name="Oval 40"/>
            <p:cNvSpPr/>
            <p:nvPr/>
          </p:nvSpPr>
          <p:spPr>
            <a:xfrm>
              <a:off x="4800600" y="2971800"/>
              <a:ext cx="177662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Oval 41"/>
            <p:cNvSpPr/>
            <p:nvPr/>
          </p:nvSpPr>
          <p:spPr>
            <a:xfrm>
              <a:off x="5613538" y="3962400"/>
              <a:ext cx="177662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631594" y="2120695"/>
            <a:ext cx="45124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8000"/>
                </a:solidFill>
                <a:latin typeface="Helvetica"/>
                <a:cs typeface="Helvetica"/>
              </a:rPr>
              <a:t>Parameters:</a:t>
            </a:r>
            <a:endParaRPr lang="en-US" sz="2200" b="1" dirty="0">
              <a:solidFill>
                <a:srgbClr val="008000"/>
              </a:solidFill>
              <a:latin typeface="Helvetica"/>
              <a:cs typeface="Helvetica"/>
            </a:endParaRPr>
          </a:p>
          <a:p>
            <a:endParaRPr lang="en-US" sz="2200" i="1" dirty="0" smtClean="0">
              <a:latin typeface="Helvetica"/>
              <a:cs typeface="Helvetica"/>
            </a:endParaRPr>
          </a:p>
          <a:p>
            <a:r>
              <a:rPr lang="en-US" sz="2200" i="1" dirty="0" smtClean="0">
                <a:latin typeface="Helvetica"/>
                <a:cs typeface="Helvetica"/>
              </a:rPr>
              <a:t>R</a:t>
            </a:r>
            <a:r>
              <a:rPr lang="en-US" sz="2200" dirty="0" smtClean="0">
                <a:latin typeface="Helvetica"/>
                <a:cs typeface="Helvetica"/>
              </a:rPr>
              <a:t> </a:t>
            </a:r>
            <a:r>
              <a:rPr lang="en-US" sz="2200" dirty="0" err="1" smtClean="0">
                <a:latin typeface="Helvetica"/>
                <a:cs typeface="Helvetica"/>
              </a:rPr>
              <a:t>gaussians</a:t>
            </a:r>
            <a:r>
              <a:rPr lang="en-US" sz="2200" dirty="0" smtClean="0">
                <a:latin typeface="Helvetica"/>
                <a:cs typeface="Helvetica"/>
              </a:rPr>
              <a:t> (means)</a:t>
            </a:r>
          </a:p>
          <a:p>
            <a:r>
              <a:rPr lang="en-US" sz="2200" dirty="0" smtClean="0">
                <a:latin typeface="Helvetica"/>
                <a:cs typeface="Helvetica"/>
              </a:rPr>
              <a:t>mixing weights (sum 1) </a:t>
            </a:r>
            <a:r>
              <a:rPr lang="en-US" sz="2200" i="1" dirty="0" smtClean="0">
                <a:latin typeface="Helvetica"/>
                <a:cs typeface="Helvetica"/>
              </a:rPr>
              <a:t>w</a:t>
            </a:r>
            <a:r>
              <a:rPr lang="en-US" sz="2200" i="1" baseline="-25000" dirty="0" smtClean="0">
                <a:latin typeface="Helvetica"/>
                <a:cs typeface="Helvetica"/>
              </a:rPr>
              <a:t>1</a:t>
            </a:r>
            <a:r>
              <a:rPr lang="en-US" sz="2200" i="1" dirty="0" smtClean="0">
                <a:latin typeface="Helvetica"/>
                <a:cs typeface="Helvetica"/>
              </a:rPr>
              <a:t>, …, </a:t>
            </a:r>
            <a:r>
              <a:rPr lang="en-US" sz="2200" i="1" dirty="0" err="1" smtClean="0">
                <a:latin typeface="Helvetica"/>
                <a:cs typeface="Helvetica"/>
              </a:rPr>
              <a:t>w</a:t>
            </a:r>
            <a:r>
              <a:rPr lang="en-US" sz="2200" i="1" baseline="-25000" dirty="0" err="1" smtClean="0">
                <a:latin typeface="Helvetica"/>
                <a:cs typeface="Helvetica"/>
              </a:rPr>
              <a:t>R</a:t>
            </a:r>
            <a:endParaRPr lang="en-US" sz="2200" i="1" baseline="-25000" dirty="0" smtClean="0">
              <a:latin typeface="Helvetica"/>
              <a:cs typeface="Helvetica"/>
            </a:endParaRPr>
          </a:p>
          <a:p>
            <a:pPr algn="ctr"/>
            <a:endParaRPr lang="en-US" sz="2200" i="1" dirty="0">
              <a:latin typeface="Helvetica"/>
              <a:cs typeface="Helvetica"/>
            </a:endParaRPr>
          </a:p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rPr>
              <a:t>To generate a point: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/>
                <a:cs typeface="Helvetica"/>
              </a:rPr>
              <a:t>pick a </a:t>
            </a:r>
            <a:r>
              <a:rPr lang="en-US" sz="2200" dirty="0" err="1" smtClean="0">
                <a:latin typeface="Helvetica"/>
                <a:cs typeface="Helvetica"/>
              </a:rPr>
              <a:t>gaussian</a:t>
            </a:r>
            <a:r>
              <a:rPr lang="en-US" sz="2200" dirty="0" smtClean="0">
                <a:latin typeface="Helvetica"/>
                <a:cs typeface="Helvetica"/>
              </a:rPr>
              <a:t> (</a:t>
            </a:r>
            <a:r>
              <a:rPr lang="en-US" sz="2200" dirty="0" err="1" smtClean="0">
                <a:latin typeface="Helvetica"/>
                <a:cs typeface="Helvetica"/>
              </a:rPr>
              <a:t>w.p</a:t>
            </a:r>
            <a:r>
              <a:rPr lang="en-US" sz="2200" dirty="0" smtClean="0">
                <a:latin typeface="Helvetica"/>
                <a:cs typeface="Helvetica"/>
              </a:rPr>
              <a:t>. </a:t>
            </a:r>
            <a:r>
              <a:rPr lang="en-US" sz="2200" i="1" dirty="0" err="1" smtClean="0">
                <a:latin typeface="Helvetica"/>
                <a:cs typeface="Helvetica"/>
              </a:rPr>
              <a:t>w</a:t>
            </a:r>
            <a:r>
              <a:rPr lang="en-US" sz="2200" i="1" baseline="-25000" dirty="0" err="1" smtClean="0">
                <a:latin typeface="Helvetica"/>
                <a:cs typeface="Helvetica"/>
              </a:rPr>
              <a:t>r</a:t>
            </a:r>
            <a:r>
              <a:rPr lang="en-US" sz="2200" dirty="0" smtClean="0">
                <a:latin typeface="Helvetica"/>
                <a:cs typeface="Helvetica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/>
                <a:cs typeface="Helvetica"/>
              </a:rPr>
              <a:t>sample from </a:t>
            </a:r>
          </a:p>
        </p:txBody>
      </p:sp>
      <p:sp>
        <p:nvSpPr>
          <p:cNvPr id="8" name="Oval 7"/>
          <p:cNvSpPr/>
          <p:nvPr/>
        </p:nvSpPr>
        <p:spPr>
          <a:xfrm>
            <a:off x="2118177" y="4237670"/>
            <a:ext cx="116376" cy="11637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cxnSp>
        <p:nvCxnSpPr>
          <p:cNvPr id="14" name="Straight Arrow Connector 13"/>
          <p:cNvCxnSpPr>
            <a:stCxn id="8" idx="0"/>
            <a:endCxn id="34" idx="4"/>
          </p:cNvCxnSpPr>
          <p:nvPr/>
        </p:nvCxnSpPr>
        <p:spPr>
          <a:xfrm flipV="1">
            <a:off x="2176365" y="3762762"/>
            <a:ext cx="93674" cy="474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7"/>
            <a:endCxn id="25" idx="2"/>
          </p:cNvCxnSpPr>
          <p:nvPr/>
        </p:nvCxnSpPr>
        <p:spPr>
          <a:xfrm flipV="1">
            <a:off x="2217510" y="3865274"/>
            <a:ext cx="1131960" cy="389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  <a:endCxn id="42" idx="7"/>
          </p:cNvCxnSpPr>
          <p:nvPr/>
        </p:nvCxnSpPr>
        <p:spPr>
          <a:xfrm flipH="1">
            <a:off x="1570852" y="4295858"/>
            <a:ext cx="547325" cy="2512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37" idx="4"/>
          </p:cNvCxnSpPr>
          <p:nvPr/>
        </p:nvCxnSpPr>
        <p:spPr>
          <a:xfrm flipH="1" flipV="1">
            <a:off x="1812839" y="2772161"/>
            <a:ext cx="322383" cy="1465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5"/>
          </p:cNvCxnSpPr>
          <p:nvPr/>
        </p:nvCxnSpPr>
        <p:spPr>
          <a:xfrm>
            <a:off x="3501114" y="3919156"/>
            <a:ext cx="102645" cy="601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546" y="3684695"/>
            <a:ext cx="286251" cy="2168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34" y="4930213"/>
            <a:ext cx="324417" cy="23854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932" y="2858795"/>
            <a:ext cx="324417" cy="2385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202" y="3143219"/>
            <a:ext cx="333959" cy="23854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1451" y="4186684"/>
            <a:ext cx="190834" cy="1622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mixtures (points)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42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3936" y="4863232"/>
            <a:ext cx="1318489" cy="355645"/>
          </a:xfrm>
          <a:prstGeom prst="rect">
            <a:avLst/>
          </a:prstGeom>
        </p:spPr>
      </p:pic>
      <p:cxnSp>
        <p:nvCxnSpPr>
          <p:cNvPr id="47" name="Straight Arrow Connector 46"/>
          <p:cNvCxnSpPr>
            <a:stCxn id="8" idx="7"/>
            <a:endCxn id="35" idx="3"/>
          </p:cNvCxnSpPr>
          <p:nvPr/>
        </p:nvCxnSpPr>
        <p:spPr>
          <a:xfrm flipV="1">
            <a:off x="2217510" y="2978443"/>
            <a:ext cx="1081778" cy="1276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8" idx="1"/>
            <a:endCxn id="41" idx="5"/>
          </p:cNvCxnSpPr>
          <p:nvPr/>
        </p:nvCxnSpPr>
        <p:spPr>
          <a:xfrm flipH="1" flipV="1">
            <a:off x="757914" y="3664243"/>
            <a:ext cx="1377306" cy="590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40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 txBox="1">
            <a:spLocks/>
          </p:cNvSpPr>
          <p:nvPr/>
        </p:nvSpPr>
        <p:spPr>
          <a:xfrm>
            <a:off x="731131" y="1574985"/>
            <a:ext cx="7561801" cy="712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Helvetica"/>
                <a:cs typeface="Helvetica"/>
              </a:rPr>
              <a:t>Idea:</a:t>
            </a:r>
            <a:r>
              <a:rPr lang="en-US" sz="2000" dirty="0" smtClean="0">
                <a:solidFill>
                  <a:schemeClr val="accent2"/>
                </a:solidFill>
                <a:latin typeface="Helvetica"/>
                <a:cs typeface="Helvetica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every </a:t>
            </a:r>
            <a:r>
              <a:rPr lang="en-US" sz="2000" i="1" dirty="0" smtClean="0">
                <a:solidFill>
                  <a:srgbClr val="000000"/>
                </a:solidFill>
                <a:latin typeface="Helvetica"/>
                <a:cs typeface="Helvetica"/>
              </a:rPr>
              <a:t>doc</a:t>
            </a:r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 is about a </a:t>
            </a:r>
            <a:r>
              <a:rPr lang="en-US" sz="2000" i="1" dirty="0" smtClean="0">
                <a:solidFill>
                  <a:srgbClr val="000000"/>
                </a:solidFill>
                <a:latin typeface="Helvetica"/>
                <a:cs typeface="Helvetica"/>
              </a:rPr>
              <a:t>topic</a:t>
            </a:r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, and each </a:t>
            </a:r>
            <a:r>
              <a:rPr lang="en-US" sz="2000" i="1" dirty="0" smtClean="0">
                <a:solidFill>
                  <a:srgbClr val="000000"/>
                </a:solidFill>
                <a:latin typeface="Helvetica"/>
                <a:cs typeface="Helvetica"/>
              </a:rPr>
              <a:t>topic</a:t>
            </a:r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 is a prob. distribution over words (</a:t>
            </a:r>
            <a:r>
              <a:rPr lang="en-US" sz="2000" i="1" dirty="0" smtClean="0">
                <a:solidFill>
                  <a:srgbClr val="000000"/>
                </a:solidFill>
                <a:latin typeface="Helvetica"/>
                <a:cs typeface="Helvetica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 topics, </a:t>
            </a:r>
            <a:r>
              <a:rPr lang="en-US" sz="2000" i="1" dirty="0" smtClean="0">
                <a:solidFill>
                  <a:srgbClr val="000000"/>
                </a:solidFill>
                <a:latin typeface="Helvetica"/>
                <a:cs typeface="Helvetica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 words)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models (docs)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43</a:t>
            </a:fld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45712" y="2811648"/>
            <a:ext cx="437445" cy="437445"/>
          </a:xfrm>
          <a:prstGeom prst="ellipse">
            <a:avLst/>
          </a:prstGeom>
          <a:solidFill>
            <a:schemeClr val="bg2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9779" y="3878448"/>
            <a:ext cx="437445" cy="437445"/>
          </a:xfrm>
          <a:prstGeom prst="ellipse">
            <a:avLst/>
          </a:prstGeom>
          <a:solidFill>
            <a:schemeClr val="bg2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17490" y="3880307"/>
            <a:ext cx="437445" cy="437445"/>
          </a:xfrm>
          <a:prstGeom prst="ellipse">
            <a:avLst/>
          </a:prstGeom>
          <a:solidFill>
            <a:schemeClr val="bg2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374034" y="3885159"/>
            <a:ext cx="437445" cy="437445"/>
          </a:xfrm>
          <a:prstGeom prst="ellipse">
            <a:avLst/>
          </a:prstGeom>
          <a:solidFill>
            <a:schemeClr val="bg2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22678" y="3885159"/>
            <a:ext cx="437445" cy="437445"/>
          </a:xfrm>
          <a:prstGeom prst="ellipse">
            <a:avLst/>
          </a:prstGeom>
          <a:solidFill>
            <a:schemeClr val="bg2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849603" y="3282826"/>
            <a:ext cx="696109" cy="542215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755536" y="3384672"/>
            <a:ext cx="0" cy="440369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83157" y="3282826"/>
            <a:ext cx="390877" cy="485894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110157" y="3249093"/>
            <a:ext cx="1412521" cy="575948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99" y="3331679"/>
            <a:ext cx="353043" cy="20991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432" y="3479731"/>
            <a:ext cx="329623" cy="1908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7634" y="3233166"/>
            <a:ext cx="407690" cy="199508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H="1">
            <a:off x="1409432" y="4426575"/>
            <a:ext cx="231423" cy="288215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021641" y="4841791"/>
            <a:ext cx="713768" cy="211964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21641" y="5208037"/>
            <a:ext cx="713768" cy="211964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025287" y="5557162"/>
            <a:ext cx="713768" cy="211964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4011" y="4008821"/>
            <a:ext cx="1143426" cy="29177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4811" y="4841791"/>
            <a:ext cx="1016668" cy="21506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4811" y="5209256"/>
            <a:ext cx="1016668" cy="21506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4811" y="5554061"/>
            <a:ext cx="1016668" cy="21506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3295" y="4004596"/>
            <a:ext cx="1411541" cy="291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9261" y="4463562"/>
            <a:ext cx="3946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Helvetica"/>
                <a:cs typeface="Helvetica"/>
              </a:rPr>
              <a:t>To generate a doc:</a:t>
            </a:r>
          </a:p>
          <a:p>
            <a:endParaRPr lang="en-US" sz="2000" dirty="0" smtClean="0">
              <a:latin typeface="Helvetica"/>
              <a:cs typeface="Helvetic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Helvetica"/>
                <a:cs typeface="Helvetica"/>
              </a:rPr>
              <a:t>pick topic </a:t>
            </a:r>
            <a:r>
              <a:rPr lang="en-US" sz="2000" dirty="0" err="1" smtClean="0">
                <a:latin typeface="Helvetica"/>
                <a:cs typeface="Helvetica"/>
              </a:rPr>
              <a:t>Pr</a:t>
            </a:r>
            <a:r>
              <a:rPr lang="en-US" sz="2000" dirty="0" smtClean="0">
                <a:latin typeface="Helvetica"/>
                <a:cs typeface="Helvetica"/>
              </a:rPr>
              <a:t>[ topic r ] = </a:t>
            </a:r>
            <a:r>
              <a:rPr lang="en-US" sz="2000" dirty="0" err="1" smtClean="0">
                <a:latin typeface="Helvetica"/>
                <a:cs typeface="Helvetica"/>
              </a:rPr>
              <a:t>w</a:t>
            </a:r>
            <a:r>
              <a:rPr lang="en-US" sz="2000" baseline="-25000" dirty="0" err="1" smtClean="0">
                <a:latin typeface="Helvetica"/>
                <a:cs typeface="Helvetica"/>
              </a:rPr>
              <a:t>r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endParaRPr lang="en-US" sz="2000" dirty="0">
              <a:latin typeface="Helvetica"/>
              <a:cs typeface="Helvetic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Helvetica"/>
                <a:cs typeface="Helvetica"/>
              </a:rPr>
              <a:t>pick </a:t>
            </a:r>
            <a:r>
              <a:rPr lang="en-US" sz="2000" dirty="0" smtClean="0">
                <a:latin typeface="Helvetica"/>
                <a:cs typeface="Helvetica"/>
              </a:rPr>
              <a:t>words: </a:t>
            </a:r>
            <a:r>
              <a:rPr lang="en-US" sz="2000" dirty="0" err="1" smtClean="0">
                <a:latin typeface="Helvetica"/>
                <a:cs typeface="Helvetica"/>
              </a:rPr>
              <a:t>Pr</a:t>
            </a:r>
            <a:r>
              <a:rPr lang="en-US" sz="2000" dirty="0">
                <a:latin typeface="Helvetica"/>
                <a:cs typeface="Helvetica"/>
              </a:rPr>
              <a:t>[ word j ] = </a:t>
            </a:r>
            <a:r>
              <a:rPr lang="en-US" sz="2000" dirty="0" err="1">
                <a:latin typeface="Helvetica"/>
                <a:cs typeface="Helvetica"/>
              </a:rPr>
              <a:t>p</a:t>
            </a:r>
            <a:r>
              <a:rPr lang="en-US" sz="2000" baseline="-25000" dirty="0" err="1">
                <a:latin typeface="Helvetica"/>
                <a:cs typeface="Helvetica"/>
              </a:rPr>
              <a:t>r</a:t>
            </a:r>
            <a:r>
              <a:rPr lang="en-US" sz="2000" dirty="0">
                <a:latin typeface="Helvetica"/>
                <a:cs typeface="Helvetica"/>
              </a:rPr>
              <a:t>(j) </a:t>
            </a:r>
          </a:p>
        </p:txBody>
      </p:sp>
      <p:sp>
        <p:nvSpPr>
          <p:cNvPr id="2" name="Rectangle 1"/>
          <p:cNvSpPr/>
          <p:nvPr/>
        </p:nvSpPr>
        <p:spPr>
          <a:xfrm>
            <a:off x="4759261" y="2577640"/>
            <a:ext cx="36975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Helvetica"/>
                <a:cs typeface="Helvetica"/>
              </a:rPr>
              <a:t>Parameters:</a:t>
            </a:r>
          </a:p>
          <a:p>
            <a:endParaRPr lang="en-US" sz="2000" i="1" dirty="0">
              <a:latin typeface="Helvetica"/>
              <a:cs typeface="Helvetica"/>
            </a:endParaRPr>
          </a:p>
          <a:p>
            <a:r>
              <a:rPr lang="en-US" sz="2000" i="1" dirty="0">
                <a:latin typeface="Helvetica"/>
                <a:cs typeface="Helvetica"/>
              </a:rPr>
              <a:t>R</a:t>
            </a: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probability vectors </a:t>
            </a:r>
            <a:r>
              <a:rPr lang="en-US" sz="2000" dirty="0" err="1" smtClean="0">
                <a:latin typeface="Helvetica"/>
                <a:cs typeface="Helvetica"/>
              </a:rPr>
              <a:t>p</a:t>
            </a:r>
            <a:r>
              <a:rPr lang="en-US" sz="2000" baseline="-25000" dirty="0" err="1" smtClean="0">
                <a:latin typeface="Helvetica"/>
                <a:cs typeface="Helvetica"/>
              </a:rPr>
              <a:t>r</a:t>
            </a:r>
            <a:endParaRPr lang="en-US" sz="2000" baseline="-25000" dirty="0">
              <a:latin typeface="Helvetica"/>
              <a:cs typeface="Helvetica"/>
            </a:endParaRPr>
          </a:p>
          <a:p>
            <a:r>
              <a:rPr lang="en-US" sz="2000" dirty="0">
                <a:latin typeface="Helvetica"/>
                <a:cs typeface="Helvetica"/>
              </a:rPr>
              <a:t>mixing weights </a:t>
            </a:r>
            <a:r>
              <a:rPr lang="en-US" sz="2000" i="1" dirty="0">
                <a:latin typeface="Helvetica"/>
                <a:cs typeface="Helvetica"/>
              </a:rPr>
              <a:t>w</a:t>
            </a:r>
            <a:r>
              <a:rPr lang="en-US" sz="2000" i="1" baseline="-25000" dirty="0">
                <a:latin typeface="Helvetica"/>
                <a:cs typeface="Helvetica"/>
              </a:rPr>
              <a:t>1</a:t>
            </a:r>
            <a:r>
              <a:rPr lang="en-US" sz="2000" i="1" dirty="0">
                <a:latin typeface="Helvetica"/>
                <a:cs typeface="Helvetica"/>
              </a:rPr>
              <a:t>, …, </a:t>
            </a:r>
            <a:r>
              <a:rPr lang="en-US" sz="2000" i="1" dirty="0" err="1">
                <a:latin typeface="Helvetica"/>
                <a:cs typeface="Helvetica"/>
              </a:rPr>
              <a:t>w</a:t>
            </a:r>
            <a:r>
              <a:rPr lang="en-US" sz="2000" i="1" baseline="-25000" dirty="0" err="1">
                <a:latin typeface="Helvetica"/>
                <a:cs typeface="Helvetica"/>
              </a:rPr>
              <a:t>R</a:t>
            </a:r>
            <a:endParaRPr lang="en-US" sz="2000" i="1" baseline="-25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9493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47" grpId="0" animBg="1"/>
      <p:bldP spid="48" grpId="0" animBg="1"/>
      <p:bldP spid="49" grpId="0" animBg="1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2883253"/>
            <a:ext cx="8001000" cy="1451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Helvetica"/>
                <a:cs typeface="Helvetica"/>
              </a:rPr>
              <a:t>step 1.</a:t>
            </a:r>
            <a:r>
              <a:rPr lang="en-US" sz="2400" dirty="0" smtClean="0">
                <a:solidFill>
                  <a:srgbClr val="800000"/>
                </a:solidFill>
                <a:latin typeface="Helvetica"/>
                <a:cs typeface="Helvetica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compute a tensor whose decomposition </a:t>
            </a:r>
            <a:r>
              <a:rPr lang="en-US" sz="2400" i="1" dirty="0" smtClean="0">
                <a:solidFill>
                  <a:schemeClr val="tx1"/>
                </a:solidFill>
                <a:latin typeface="Helvetica"/>
                <a:cs typeface="Helvetica"/>
              </a:rPr>
              <a:t>encodes</a:t>
            </a:r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 model parameters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Helvetica"/>
                <a:cs typeface="Helvetica"/>
              </a:rPr>
              <a:t>step 2. </a:t>
            </a:r>
            <a:r>
              <a:rPr lang="en-US" sz="2400" b="1" dirty="0">
                <a:solidFill>
                  <a:srgbClr val="800000"/>
                </a:solidFill>
                <a:latin typeface="Helvetica"/>
                <a:cs typeface="Helvetica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Helvetica"/>
                <a:cs typeface="Helvetica"/>
              </a:rPr>
              <a:t>find decomposition (and hence parameters)</a:t>
            </a:r>
            <a:endParaRPr lang="en-US" sz="2400" dirty="0" smtClean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 for estimating parameters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567" y="1204472"/>
            <a:ext cx="1623900" cy="14102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56397" y="4756677"/>
            <a:ext cx="35324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 Condensed Demi Bold"/>
                <a:cs typeface="Avenir Next Condensed Demi Bold"/>
              </a:rPr>
              <a:t>[Allman, </a:t>
            </a:r>
            <a:r>
              <a:rPr lang="en-US" sz="2000" dirty="0" err="1">
                <a:latin typeface="Avenir Next Condensed Demi Bold"/>
                <a:cs typeface="Avenir Next Condensed Demi Bold"/>
              </a:rPr>
              <a:t>Matias</a:t>
            </a:r>
            <a:r>
              <a:rPr lang="en-US" sz="2000" dirty="0">
                <a:latin typeface="Avenir Next Condensed Demi Bold"/>
                <a:cs typeface="Avenir Next Condensed Demi Bold"/>
              </a:rPr>
              <a:t>, Rhodes</a:t>
            </a:r>
            <a:r>
              <a:rPr lang="en-US" sz="2000" dirty="0" smtClean="0">
                <a:latin typeface="Avenir Next Condensed Demi Bold"/>
                <a:cs typeface="Avenir Next Condensed Demi Bold"/>
              </a:rPr>
              <a:t>]</a:t>
            </a:r>
          </a:p>
          <a:p>
            <a:r>
              <a:rPr lang="en-US" sz="2000" dirty="0" smtClean="0">
                <a:latin typeface="Avenir Next Condensed Demi Bold"/>
                <a:cs typeface="Avenir Next Condensed Demi Bold"/>
              </a:rPr>
              <a:t>[</a:t>
            </a:r>
            <a:r>
              <a:rPr lang="en-US" sz="2000" dirty="0">
                <a:latin typeface="Avenir Next Condensed Demi Bold"/>
                <a:cs typeface="Avenir Next Condensed Demi Bold"/>
              </a:rPr>
              <a:t>Rhodes, Sullivan</a:t>
            </a:r>
            <a:r>
              <a:rPr lang="en-US" sz="2000" dirty="0" smtClean="0">
                <a:latin typeface="Avenir Next Condensed Demi Bold"/>
                <a:cs typeface="Avenir Next Condensed Demi Bold"/>
              </a:rPr>
              <a:t>] [</a:t>
            </a:r>
            <a:r>
              <a:rPr lang="en-US" sz="2000" dirty="0">
                <a:latin typeface="Avenir Next Condensed Demi Bold"/>
                <a:cs typeface="Avenir Next Condensed Demi Bold"/>
              </a:rPr>
              <a:t>Chang</a:t>
            </a:r>
            <a:r>
              <a:rPr lang="en-US" sz="2000" dirty="0" smtClean="0">
                <a:latin typeface="Avenir Next Condensed Demi Bold"/>
                <a:cs typeface="Avenir Next Condensed Demi Bold"/>
              </a:rPr>
              <a:t>]</a:t>
            </a:r>
          </a:p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“</a:t>
            </a:r>
            <a:r>
              <a:rPr lang="en-US" dirty="0" err="1" smtClean="0">
                <a:solidFill>
                  <a:srgbClr val="FF0000"/>
                </a:solidFill>
                <a:latin typeface="Helvetica"/>
                <a:cs typeface="Helvetica"/>
              </a:rPr>
              <a:t>Identifiability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8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45</a:t>
            </a:fld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68819" y="5537118"/>
            <a:ext cx="8317981" cy="8192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rPr>
              <a:t>Moral:</a:t>
            </a:r>
            <a:r>
              <a:rPr lang="en-US" sz="2200" dirty="0" smtClean="0">
                <a:solidFill>
                  <a:srgbClr val="000000"/>
                </a:solidFill>
                <a:latin typeface="Helvetica"/>
                <a:cs typeface="Helvetica"/>
              </a:rPr>
              <a:t> algorithm to decompose tensors =&gt; can recover parameters in mixture models</a:t>
            </a:r>
            <a:endParaRPr lang="en-US" sz="2200" i="1" baseline="-25000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Gaussian mixtures:</a:t>
            </a:r>
          </a:p>
          <a:p>
            <a:endParaRPr lang="en-US" sz="2200" dirty="0"/>
          </a:p>
          <a:p>
            <a:pPr lvl="1"/>
            <a:r>
              <a:rPr lang="en-US" dirty="0" smtClean="0"/>
              <a:t>Can estimate the tensor:</a:t>
            </a:r>
          </a:p>
          <a:p>
            <a:pPr lvl="1"/>
            <a:endParaRPr lang="en-US" sz="2000" dirty="0"/>
          </a:p>
          <a:p>
            <a:pPr lvl="1"/>
            <a:r>
              <a:rPr lang="en-US" dirty="0" smtClean="0"/>
              <a:t>Entry (</a:t>
            </a:r>
            <a:r>
              <a:rPr lang="en-US" dirty="0" err="1" smtClean="0"/>
              <a:t>i,j,k</a:t>
            </a:r>
            <a:r>
              <a:rPr lang="en-US" dirty="0" smtClean="0"/>
              <a:t>) is obtained from</a:t>
            </a:r>
          </a:p>
          <a:p>
            <a:pPr lvl="1"/>
            <a:endParaRPr lang="en-US" sz="2000" dirty="0"/>
          </a:p>
          <a:p>
            <a:r>
              <a:rPr lang="en-US" sz="2800" dirty="0" smtClean="0"/>
              <a:t>Topic models:</a:t>
            </a:r>
          </a:p>
          <a:p>
            <a:pPr lvl="1"/>
            <a:endParaRPr lang="en-US" sz="2000" dirty="0"/>
          </a:p>
          <a:p>
            <a:pPr lvl="1"/>
            <a:r>
              <a:rPr lang="en-US" dirty="0" smtClean="0"/>
              <a:t>Can estimate the tensor: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725" y="1793167"/>
            <a:ext cx="2547081" cy="827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061" y="2988702"/>
            <a:ext cx="1564839" cy="362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725" y="4462540"/>
            <a:ext cx="2460339" cy="82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0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Tensor linear algebra is hard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21189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</a:t>
            </a:r>
            <a:r>
              <a:rPr lang="en-US" dirty="0" smtClean="0">
                <a:solidFill>
                  <a:srgbClr val="E46C0A"/>
                </a:solidFill>
              </a:rPr>
              <a:t> </a:t>
            </a:r>
            <a:r>
              <a:rPr lang="en-US" dirty="0" smtClean="0">
                <a:solidFill>
                  <a:srgbClr val="E46C0A"/>
                </a:solidFill>
                <a:latin typeface="Avenir Next Condensed Demi Bold"/>
                <a:cs typeface="Avenir Next Condensed Demi Bold"/>
              </a:rPr>
              <a:t>[</a:t>
            </a:r>
            <a:r>
              <a:rPr lang="en-US" dirty="0" err="1" smtClean="0">
                <a:solidFill>
                  <a:srgbClr val="E46C0A"/>
                </a:solidFill>
                <a:latin typeface="Avenir Next Condensed Demi Bold"/>
                <a:cs typeface="Avenir Next Condensed Demi Bold"/>
              </a:rPr>
              <a:t>Hastad</a:t>
            </a:r>
            <a:r>
              <a:rPr lang="en-US" dirty="0" smtClean="0">
                <a:solidFill>
                  <a:srgbClr val="E46C0A"/>
                </a:solidFill>
                <a:latin typeface="Avenir Next Condensed Demi Bold"/>
                <a:cs typeface="Avenir Next Condensed Demi Bold"/>
              </a:rPr>
              <a:t> ‘90] [</a:t>
            </a:r>
            <a:r>
              <a:rPr lang="en-US" dirty="0" err="1" smtClean="0">
                <a:solidFill>
                  <a:srgbClr val="E46C0A"/>
                </a:solidFill>
                <a:latin typeface="Avenir Next Condensed Demi Bold"/>
                <a:cs typeface="Avenir Next Condensed Demi Bold"/>
              </a:rPr>
              <a:t>Hillar</a:t>
            </a:r>
            <a:r>
              <a:rPr lang="en-US" dirty="0" smtClean="0">
                <a:solidFill>
                  <a:srgbClr val="E46C0A"/>
                </a:solidFill>
                <a:latin typeface="Avenir Next Condensed Demi Bold"/>
                <a:cs typeface="Avenir Next Condensed Demi Bold"/>
              </a:rPr>
              <a:t>, Lim ‘13]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</a:p>
          <a:p>
            <a:r>
              <a:rPr lang="en-US" sz="3600" dirty="0" smtClean="0"/>
              <a:t>Hardness results are worst case</a:t>
            </a:r>
          </a:p>
          <a:p>
            <a:endParaRPr lang="en-US" dirty="0"/>
          </a:p>
          <a:p>
            <a:r>
              <a:rPr lang="en-US" sz="3600" dirty="0" smtClean="0"/>
              <a:t>What can we say about typical instances?</a:t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1F497D"/>
                </a:solidFill>
              </a:rPr>
              <a:t>Gaussian mixtures: </a:t>
            </a:r>
            <a:r>
              <a:rPr lang="en-US" dirty="0" smtClean="0">
                <a:solidFill>
                  <a:srgbClr val="1F497D"/>
                </a:solidFill>
              </a:rPr>
              <a:t/>
            </a:r>
            <a:br>
              <a:rPr lang="en-US" dirty="0" smtClean="0">
                <a:solidFill>
                  <a:srgbClr val="1F497D"/>
                </a:solidFill>
              </a:rPr>
            </a:br>
            <a:r>
              <a:rPr lang="en-US" dirty="0" smtClean="0">
                <a:solidFill>
                  <a:srgbClr val="1F497D"/>
                </a:solidFill>
              </a:rPr>
              <a:t/>
            </a:r>
            <a:br>
              <a:rPr lang="en-US" dirty="0" smtClean="0">
                <a:solidFill>
                  <a:srgbClr val="1F497D"/>
                </a:solidFill>
              </a:rPr>
            </a:br>
            <a:r>
              <a:rPr lang="en-US" dirty="0" smtClean="0">
                <a:solidFill>
                  <a:srgbClr val="1F497D"/>
                </a:solidFill>
              </a:rPr>
              <a:t/>
            </a:r>
            <a:br>
              <a:rPr lang="en-US" dirty="0" smtClean="0">
                <a:solidFill>
                  <a:srgbClr val="1F497D"/>
                </a:solidFill>
              </a:rPr>
            </a:br>
            <a:r>
              <a:rPr lang="en-US" sz="3600" dirty="0" smtClean="0">
                <a:solidFill>
                  <a:srgbClr val="1F497D"/>
                </a:solidFill>
              </a:rPr>
              <a:t>Topic models:</a:t>
            </a:r>
          </a:p>
          <a:p>
            <a:endParaRPr lang="en-US" dirty="0"/>
          </a:p>
          <a:p>
            <a:r>
              <a:rPr lang="en-US" sz="3600" dirty="0" smtClean="0">
                <a:solidFill>
                  <a:schemeClr val="accent2"/>
                </a:solidFill>
              </a:rPr>
              <a:t>Smoothed analysis  </a:t>
            </a:r>
            <a:r>
              <a:rPr lang="en-US" dirty="0" smtClean="0">
                <a:solidFill>
                  <a:srgbClr val="E46C0A"/>
                </a:solidFill>
                <a:latin typeface="Avenir Next Condensed Demi Bold"/>
                <a:cs typeface="Avenir Next Condensed Demi Bold"/>
              </a:rPr>
              <a:t>[</a:t>
            </a:r>
            <a:r>
              <a:rPr lang="en-US" dirty="0" err="1" smtClean="0">
                <a:solidFill>
                  <a:srgbClr val="E46C0A"/>
                </a:solidFill>
                <a:latin typeface="Avenir Next Condensed Demi Bold"/>
                <a:cs typeface="Avenir Next Condensed Demi Bold"/>
              </a:rPr>
              <a:t>Spielman</a:t>
            </a:r>
            <a:r>
              <a:rPr lang="en-US" dirty="0" smtClean="0">
                <a:solidFill>
                  <a:srgbClr val="E46C0A"/>
                </a:solidFill>
                <a:latin typeface="Avenir Next Condensed Demi Bold"/>
                <a:cs typeface="Avenir Next Condensed Demi Bold"/>
              </a:rPr>
              <a:t>, </a:t>
            </a:r>
            <a:r>
              <a:rPr lang="en-US" dirty="0" err="1" smtClean="0">
                <a:solidFill>
                  <a:srgbClr val="E46C0A"/>
                </a:solidFill>
                <a:latin typeface="Avenir Next Condensed Demi Bold"/>
                <a:cs typeface="Avenir Next Condensed Demi Bold"/>
              </a:rPr>
              <a:t>Teng</a:t>
            </a:r>
            <a:r>
              <a:rPr lang="en-US" dirty="0" smtClean="0">
                <a:solidFill>
                  <a:srgbClr val="E46C0A"/>
                </a:solidFill>
                <a:latin typeface="Avenir Next Condensed Demi Bold"/>
                <a:cs typeface="Avenir Next Condensed Demi Bold"/>
              </a:rPr>
              <a:t> ‘04]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46</a:t>
            </a:fld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892809" y="1106656"/>
            <a:ext cx="6127966" cy="704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>
                <a:solidFill>
                  <a:srgbClr val="0070C0"/>
                </a:solidFill>
                <a:latin typeface="Rockwell"/>
                <a:cs typeface="Rockwell"/>
              </a:rPr>
              <a:t>with power comes intractability</a:t>
            </a:r>
            <a:endParaRPr lang="en-US" sz="2800" i="1" dirty="0">
              <a:solidFill>
                <a:srgbClr val="0070C0"/>
              </a:solidFill>
              <a:latin typeface="Rockwell"/>
              <a:cs typeface="Rockwel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315" y="3886257"/>
            <a:ext cx="2880759" cy="9364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27" y="4873346"/>
            <a:ext cx="2790747" cy="9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7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404655" y="202649"/>
            <a:ext cx="3418444" cy="2526365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98" y="94570"/>
            <a:ext cx="6183802" cy="770068"/>
          </a:xfrm>
        </p:spPr>
        <p:txBody>
          <a:bodyPr/>
          <a:lstStyle/>
          <a:p>
            <a:r>
              <a:rPr lang="en-US" dirty="0" smtClean="0"/>
              <a:t>Smoothed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Component vectors perturbed: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Input is tensor product of perturbed vectors</a:t>
            </a:r>
          </a:p>
          <a:p>
            <a:endParaRPr lang="en-US" dirty="0"/>
          </a:p>
          <a:p>
            <a:r>
              <a:rPr lang="en-US" dirty="0" smtClean="0">
                <a:latin typeface="Avenir Next Condensed Demi Bold"/>
                <a:cs typeface="Avenir Next Condensed Demi Bold"/>
              </a:rPr>
              <a:t>[Anderson, </a:t>
            </a:r>
            <a:r>
              <a:rPr lang="en-US" dirty="0" err="1" smtClean="0">
                <a:latin typeface="Avenir Next Condensed Demi Bold"/>
                <a:cs typeface="Avenir Next Condensed Demi Bold"/>
              </a:rPr>
              <a:t>Belkin</a:t>
            </a:r>
            <a:r>
              <a:rPr lang="en-US" dirty="0" smtClean="0">
                <a:latin typeface="Avenir Next Condensed Demi Bold"/>
                <a:cs typeface="Avenir Next Condensed Demi Bold"/>
              </a:rPr>
              <a:t>, </a:t>
            </a:r>
            <a:r>
              <a:rPr lang="en-US" dirty="0" err="1" smtClean="0">
                <a:latin typeface="Avenir Next Condensed Demi Bold"/>
                <a:cs typeface="Avenir Next Condensed Demi Bold"/>
              </a:rPr>
              <a:t>Goyal</a:t>
            </a:r>
            <a:r>
              <a:rPr lang="en-US" dirty="0" smtClean="0">
                <a:latin typeface="Avenir Next Condensed Demi Bold"/>
                <a:cs typeface="Avenir Next Condensed Demi Bold"/>
              </a:rPr>
              <a:t>, </a:t>
            </a:r>
            <a:r>
              <a:rPr lang="en-US" dirty="0" err="1" smtClean="0">
                <a:latin typeface="Avenir Next Condensed Demi Bold"/>
                <a:cs typeface="Avenir Next Condensed Demi Bold"/>
              </a:rPr>
              <a:t>Rademacher</a:t>
            </a:r>
            <a:r>
              <a:rPr lang="en-US" dirty="0" smtClean="0">
                <a:latin typeface="Avenir Next Condensed Demi Bold"/>
                <a:cs typeface="Avenir Next Condensed Demi Bold"/>
              </a:rPr>
              <a:t>, Voss ‘14]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47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08" y="1582482"/>
            <a:ext cx="2541953" cy="883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422" y="3643996"/>
            <a:ext cx="1707964" cy="314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889" y="3567662"/>
            <a:ext cx="2099174" cy="391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041" y="798802"/>
            <a:ext cx="2652243" cy="862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680" y="1695464"/>
            <a:ext cx="2664604" cy="8967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63063" y="297219"/>
            <a:ext cx="2545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Typical Instances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872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easy case..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756" y="3011692"/>
            <a:ext cx="5677310" cy="3053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3481" y="3960845"/>
            <a:ext cx="3933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If A,B,C are full rank, then can recover them, given </a:t>
            </a:r>
            <a:r>
              <a:rPr lang="en-US" sz="2000" i="1" dirty="0" smtClean="0">
                <a:latin typeface="Helvetica"/>
                <a:cs typeface="Helvetica"/>
              </a:rPr>
              <a:t>T</a:t>
            </a:r>
          </a:p>
          <a:p>
            <a:pPr marL="342900" indent="-342900">
              <a:buFont typeface="Arial"/>
              <a:buChar char="•"/>
            </a:pPr>
            <a:endParaRPr lang="en-US" sz="2000" i="1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If A,B,C are well conditioned, can recover given T+(noise)</a:t>
            </a:r>
            <a:endParaRPr lang="en-US" sz="2000" dirty="0">
              <a:latin typeface="Helvetica"/>
              <a:cs typeface="Helvetica"/>
            </a:endParaRPr>
          </a:p>
          <a:p>
            <a:pPr lvl="3"/>
            <a:r>
              <a:rPr lang="en-US" sz="2000" dirty="0" smtClean="0">
                <a:latin typeface="Avenir Next Condensed Demi Bold"/>
                <a:cs typeface="Avenir Next Condensed Demi Bold"/>
              </a:rPr>
              <a:t>       [Stewart, Sun 90]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959888"/>
            <a:ext cx="8349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800000"/>
                </a:solidFill>
                <a:latin typeface="Helvetica"/>
                <a:cs typeface="Helvetica"/>
              </a:rPr>
              <a:t>No hope in the “</a:t>
            </a:r>
            <a:r>
              <a:rPr lang="en-US" sz="2200" b="1" dirty="0" err="1" smtClean="0">
                <a:solidFill>
                  <a:srgbClr val="008000"/>
                </a:solidFill>
                <a:latin typeface="Helvetica"/>
                <a:cs typeface="Helvetica"/>
              </a:rPr>
              <a:t>overcomplete</a:t>
            </a:r>
            <a:r>
              <a:rPr lang="en-US" sz="2200" b="1" dirty="0" smtClean="0">
                <a:solidFill>
                  <a:srgbClr val="800000"/>
                </a:solidFill>
                <a:latin typeface="Helvetica"/>
                <a:cs typeface="Helvetica"/>
              </a:rPr>
              <a:t>” case (R &gt;&gt; n) (hard instances)</a:t>
            </a:r>
            <a:endParaRPr lang="en-US" sz="2200" b="1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643" y="1714856"/>
            <a:ext cx="813082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  <a:latin typeface="Helvetica"/>
                <a:cs typeface="Helvetica"/>
              </a:rPr>
              <a:t>[</a:t>
            </a:r>
            <a:r>
              <a:rPr lang="en-US" sz="2200" b="1" dirty="0" err="1" smtClean="0">
                <a:solidFill>
                  <a:schemeClr val="tx2"/>
                </a:solidFill>
                <a:latin typeface="Helvetica"/>
                <a:cs typeface="Helvetica"/>
              </a:rPr>
              <a:t>Harshman</a:t>
            </a:r>
            <a:r>
              <a:rPr lang="en-US" sz="2200" b="1" dirty="0" smtClean="0">
                <a:solidFill>
                  <a:schemeClr val="tx2"/>
                </a:solidFill>
                <a:latin typeface="Helvetica"/>
                <a:cs typeface="Helvetica"/>
              </a:rPr>
              <a:t> 1972]</a:t>
            </a:r>
            <a:r>
              <a:rPr lang="en-US" sz="2200" dirty="0" smtClean="0">
                <a:solidFill>
                  <a:schemeClr val="tx2"/>
                </a:solidFill>
                <a:latin typeface="Helvetica"/>
                <a:cs typeface="Helvetica"/>
              </a:rPr>
              <a:t> </a:t>
            </a:r>
            <a:r>
              <a:rPr lang="en-US" sz="2200" b="1" dirty="0" smtClean="0">
                <a:solidFill>
                  <a:schemeClr val="tx2"/>
                </a:solidFill>
                <a:latin typeface="Helvetica"/>
                <a:cs typeface="Helvetica"/>
              </a:rPr>
              <a:t>[</a:t>
            </a:r>
            <a:r>
              <a:rPr lang="en-US" sz="2200" b="1" dirty="0" err="1" smtClean="0">
                <a:solidFill>
                  <a:schemeClr val="tx2"/>
                </a:solidFill>
                <a:latin typeface="Helvetica"/>
                <a:cs typeface="Helvetica"/>
              </a:rPr>
              <a:t>Jennrich</a:t>
            </a:r>
            <a:r>
              <a:rPr lang="en-US" sz="2200" b="1" dirty="0" smtClean="0">
                <a:solidFill>
                  <a:schemeClr val="tx2"/>
                </a:solidFill>
                <a:latin typeface="Helvetica"/>
                <a:cs typeface="Helvetica"/>
              </a:rPr>
              <a:t>]</a:t>
            </a:r>
            <a:r>
              <a:rPr lang="en-US" sz="2200" dirty="0" smtClean="0">
                <a:solidFill>
                  <a:schemeClr val="tx2"/>
                </a:solidFill>
                <a:latin typeface="Helvetica"/>
                <a:cs typeface="Helvetica"/>
              </a:rPr>
              <a:t> Decomposition is easy when the vectors involved are (component wise) linearly independent</a:t>
            </a:r>
            <a:endParaRPr lang="en-US" sz="2200" b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34462" y="3545998"/>
            <a:ext cx="419649" cy="475671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078111" y="3443111"/>
            <a:ext cx="733778" cy="578558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996113" y="3443111"/>
            <a:ext cx="940889" cy="578558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48</a:t>
            </a:fld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200471" y="2768289"/>
            <a:ext cx="3486329" cy="1097476"/>
          </a:xfrm>
          <a:prstGeom prst="wedgeRoundRectCallout">
            <a:avLst>
              <a:gd name="adj1" fmla="val -34565"/>
              <a:gd name="adj2" fmla="val -75862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800000"/>
                </a:solidFill>
                <a:latin typeface="Avenir Next Condensed Demi Bold"/>
                <a:cs typeface="Avenir Next Condensed Demi Bold"/>
              </a:rPr>
              <a:t>[</a:t>
            </a:r>
            <a:r>
              <a:rPr lang="en-US" sz="2000" dirty="0" err="1" smtClean="0">
                <a:solidFill>
                  <a:srgbClr val="800000"/>
                </a:solidFill>
                <a:latin typeface="Avenir Next Condensed Demi Bold"/>
                <a:cs typeface="Avenir Next Condensed Demi Bold"/>
              </a:rPr>
              <a:t>Leurgans</a:t>
            </a:r>
            <a:r>
              <a:rPr lang="en-US" sz="2000" dirty="0" smtClean="0">
                <a:solidFill>
                  <a:srgbClr val="800000"/>
                </a:solidFill>
                <a:latin typeface="Avenir Next Condensed Demi Bold"/>
                <a:cs typeface="Avenir Next Condensed Demi Bold"/>
              </a:rPr>
              <a:t>, Ross, Abel 93]</a:t>
            </a:r>
          </a:p>
          <a:p>
            <a:r>
              <a:rPr lang="en-US" sz="2000" dirty="0" smtClean="0">
                <a:solidFill>
                  <a:srgbClr val="800000"/>
                </a:solidFill>
                <a:latin typeface="Avenir Next Condensed Demi Bold"/>
                <a:cs typeface="Avenir Next Condensed Demi Bold"/>
              </a:rPr>
              <a:t>[Chang 96]</a:t>
            </a:r>
          </a:p>
          <a:p>
            <a:r>
              <a:rPr lang="en-US" sz="2000" dirty="0" smtClean="0">
                <a:solidFill>
                  <a:srgbClr val="800000"/>
                </a:solidFill>
                <a:latin typeface="Avenir Next Condensed Demi Bold"/>
                <a:cs typeface="Avenir Next Condensed Demi Bold"/>
              </a:rPr>
              <a:t>[</a:t>
            </a:r>
            <a:r>
              <a:rPr lang="en-US" sz="2000" dirty="0" err="1" smtClean="0">
                <a:solidFill>
                  <a:srgbClr val="800000"/>
                </a:solidFill>
                <a:latin typeface="Avenir Next Condensed Demi Bold"/>
                <a:cs typeface="Avenir Next Condensed Demi Bold"/>
              </a:rPr>
              <a:t>Anandkumar</a:t>
            </a:r>
            <a:r>
              <a:rPr lang="en-US" sz="2000" dirty="0" smtClean="0">
                <a:solidFill>
                  <a:srgbClr val="800000"/>
                </a:solidFill>
                <a:latin typeface="Avenir Next Condensed Demi Bold"/>
                <a:cs typeface="Avenir Next Condensed Demi Bold"/>
              </a:rPr>
              <a:t>, Hsu, </a:t>
            </a:r>
            <a:r>
              <a:rPr lang="en-US" sz="2000" dirty="0" err="1" smtClean="0">
                <a:solidFill>
                  <a:srgbClr val="800000"/>
                </a:solidFill>
                <a:latin typeface="Avenir Next Condensed Demi Bold"/>
                <a:cs typeface="Avenir Next Condensed Demi Bold"/>
              </a:rPr>
              <a:t>Kakade</a:t>
            </a:r>
            <a:r>
              <a:rPr lang="en-US" sz="2000" dirty="0" smtClean="0">
                <a:solidFill>
                  <a:srgbClr val="800000"/>
                </a:solidFill>
                <a:latin typeface="Avenir Next Condensed Demi Bold"/>
                <a:cs typeface="Avenir Next Condensed Demi Bold"/>
              </a:rPr>
              <a:t> 11]</a:t>
            </a:r>
            <a:endParaRPr lang="en-US" sz="2000" dirty="0">
              <a:solidFill>
                <a:srgbClr val="800000"/>
              </a:solidFill>
              <a:latin typeface="Avenir Next Condensed Demi Bold"/>
              <a:cs typeface="Avenir Next Condensed Demi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2828" y="4578809"/>
            <a:ext cx="97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Helvetica"/>
                <a:cs typeface="Helvetica"/>
              </a:rPr>
              <a:t>A  =</a:t>
            </a:r>
            <a:r>
              <a:rPr lang="en-US" sz="2800" i="1" dirty="0" smtClean="0">
                <a:latin typeface="Helvetica"/>
                <a:cs typeface="Helvetica"/>
              </a:rPr>
              <a:t> </a:t>
            </a:r>
            <a:endParaRPr lang="en-US" sz="2800" i="1" dirty="0"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04534" y="4117145"/>
            <a:ext cx="1765912" cy="1649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Helvetica"/>
              </a:rPr>
              <a:t>…</a:t>
            </a:r>
            <a:endParaRPr lang="en-US" sz="2400" i="1" dirty="0">
              <a:solidFill>
                <a:srgbClr val="000000"/>
              </a:solidFill>
              <a:latin typeface="Helvetica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54111" y="5102029"/>
            <a:ext cx="0" cy="65560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554111" y="4105553"/>
            <a:ext cx="6311" cy="63333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909" y="4820384"/>
            <a:ext cx="286251" cy="2099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8907" y="4815717"/>
            <a:ext cx="381668" cy="21945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3980011" y="5113621"/>
            <a:ext cx="0" cy="65560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3980011" y="4117145"/>
            <a:ext cx="6311" cy="63333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2738160" y="4706970"/>
            <a:ext cx="4525844" cy="813301"/>
          </a:xfrm>
          <a:prstGeom prst="wedgeRoundRectCallout">
            <a:avLst>
              <a:gd name="adj1" fmla="val 16924"/>
              <a:gd name="adj2" fmla="val 103904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Helvetica"/>
                <a:cs typeface="Helvetica"/>
              </a:rPr>
              <a:t>(unfortunately) holds in many </a:t>
            </a:r>
            <a:r>
              <a:rPr lang="en-US" sz="2000" dirty="0" err="1" smtClean="0">
                <a:solidFill>
                  <a:schemeClr val="tx2"/>
                </a:solidFill>
                <a:latin typeface="Helvetica"/>
                <a:cs typeface="Helvetica"/>
              </a:rPr>
              <a:t>applns</a:t>
            </a:r>
            <a:r>
              <a:rPr lang="en-US" sz="2000" dirty="0" smtClean="0">
                <a:solidFill>
                  <a:schemeClr val="tx2"/>
                </a:solidFill>
                <a:latin typeface="Helvetica"/>
                <a:cs typeface="Helvetica"/>
              </a:rPr>
              <a:t>..</a:t>
            </a:r>
            <a:endParaRPr lang="en-US" sz="200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8524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0409" y="1743013"/>
            <a:ext cx="8509834" cy="636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cs typeface="Helvetica"/>
              </a:rPr>
              <a:t>Consider a 6</a:t>
            </a:r>
            <a:r>
              <a:rPr lang="en-US" sz="2400" baseline="30000" dirty="0" smtClean="0">
                <a:cs typeface="Helvetica"/>
              </a:rPr>
              <a:t>th</a:t>
            </a:r>
            <a:r>
              <a:rPr lang="en-US" sz="2400" dirty="0" smtClean="0">
                <a:cs typeface="Helvetica"/>
              </a:rPr>
              <a:t> order tensor with rank R &lt; n</a:t>
            </a:r>
            <a:r>
              <a:rPr lang="en-US" sz="2400" baseline="30000" dirty="0" smtClean="0">
                <a:cs typeface="Helvetica"/>
              </a:rPr>
              <a:t>2</a:t>
            </a:r>
            <a:endParaRPr lang="en-US" sz="2400" dirty="0" smtClean="0"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49</a:t>
            </a:fld>
            <a:endParaRPr lang="en-US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00352" y="5133556"/>
            <a:ext cx="8229600" cy="628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Helvetica"/>
              </a:rPr>
              <a:t>Question:</a:t>
            </a:r>
            <a:r>
              <a:rPr lang="en-US" sz="2400" dirty="0" smtClean="0">
                <a:cs typeface="Helvetica"/>
              </a:rPr>
              <a:t> are </a:t>
            </a:r>
            <a:r>
              <a:rPr lang="en-US" sz="2400" i="1" dirty="0" smtClean="0">
                <a:cs typeface="Helvetica"/>
              </a:rPr>
              <a:t>these</a:t>
            </a:r>
            <a:r>
              <a:rPr lang="en-US" sz="2400" dirty="0" smtClean="0">
                <a:cs typeface="Helvetica"/>
              </a:rPr>
              <a:t> vectors linearly independent?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3143244" y="5803577"/>
            <a:ext cx="5486708" cy="546292"/>
          </a:xfrm>
          <a:prstGeom prst="wedgeRoundRectCallout">
            <a:avLst>
              <a:gd name="adj1" fmla="val -12504"/>
              <a:gd name="adj2" fmla="val -91084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Helvetica"/>
                <a:cs typeface="Helvetica"/>
              </a:rPr>
              <a:t>plausible.. vectors are n</a:t>
            </a:r>
            <a:r>
              <a:rPr lang="en-US" sz="2000" baseline="30000" dirty="0" smtClean="0">
                <a:solidFill>
                  <a:srgbClr val="008000"/>
                </a:solidFill>
                <a:latin typeface="Helvetica"/>
                <a:cs typeface="Helvetica"/>
              </a:rPr>
              <a:t>2</a:t>
            </a:r>
            <a:r>
              <a:rPr lang="en-US" sz="2000" dirty="0" smtClean="0">
                <a:solidFill>
                  <a:srgbClr val="008000"/>
                </a:solidFill>
                <a:latin typeface="Helvetica"/>
                <a:cs typeface="Helvetica"/>
              </a:rPr>
              <a:t> dimensional </a:t>
            </a:r>
            <a:r>
              <a:rPr lang="en-US" sz="2000" dirty="0" smtClean="0">
                <a:solidFill>
                  <a:srgbClr val="008000"/>
                </a:solidFill>
                <a:latin typeface="Helvetica"/>
                <a:cs typeface="Helvetica"/>
                <a:sym typeface="Wingdings"/>
              </a:rPr>
              <a:t></a:t>
            </a:r>
            <a:endParaRPr lang="en-US" sz="20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113" y="2293192"/>
            <a:ext cx="5209767" cy="1001878"/>
          </a:xfrm>
          <a:prstGeom prst="rect">
            <a:avLst/>
          </a:prstGeom>
        </p:spPr>
      </p:pic>
      <p:sp>
        <p:nvSpPr>
          <p:cNvPr id="17" name="Left Brace 16"/>
          <p:cNvSpPr/>
          <p:nvPr/>
        </p:nvSpPr>
        <p:spPr>
          <a:xfrm>
            <a:off x="3529782" y="2800419"/>
            <a:ext cx="362886" cy="866633"/>
          </a:xfrm>
          <a:prstGeom prst="leftBrace">
            <a:avLst/>
          </a:prstGeom>
          <a:ln>
            <a:solidFill>
              <a:schemeClr val="tx2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5031130" y="2743750"/>
            <a:ext cx="362886" cy="953296"/>
          </a:xfrm>
          <a:prstGeom prst="leftBrace">
            <a:avLst/>
          </a:prstGeom>
          <a:ln>
            <a:solidFill>
              <a:schemeClr val="tx2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6470802" y="2743750"/>
            <a:ext cx="362886" cy="953296"/>
          </a:xfrm>
          <a:prstGeom prst="leftBrace">
            <a:avLst/>
          </a:prstGeom>
          <a:ln>
            <a:solidFill>
              <a:schemeClr val="tx2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24" name="Content Placeholder 5"/>
          <p:cNvSpPr txBox="1">
            <a:spLocks/>
          </p:cNvSpPr>
          <p:nvPr/>
        </p:nvSpPr>
        <p:spPr>
          <a:xfrm>
            <a:off x="400352" y="3697046"/>
            <a:ext cx="8229600" cy="1185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1F497D"/>
                </a:solidFill>
                <a:cs typeface="Helvetica"/>
              </a:rPr>
              <a:t>Trick:</a:t>
            </a:r>
            <a:r>
              <a:rPr lang="en-US" sz="2400" dirty="0" smtClean="0">
                <a:cs typeface="Helvetica"/>
              </a:rPr>
              <a:t> view </a:t>
            </a:r>
            <a:r>
              <a:rPr lang="en-US" sz="2400" i="1" dirty="0" smtClean="0">
                <a:cs typeface="Helvetica"/>
              </a:rPr>
              <a:t>T </a:t>
            </a:r>
            <a:r>
              <a:rPr lang="en-US" sz="2400" dirty="0" smtClean="0">
                <a:cs typeface="Helvetica"/>
              </a:rPr>
              <a:t>as an n</a:t>
            </a:r>
            <a:r>
              <a:rPr lang="en-US" sz="2400" baseline="30000" dirty="0" smtClean="0">
                <a:cs typeface="Helvetica"/>
              </a:rPr>
              <a:t>2</a:t>
            </a:r>
            <a:r>
              <a:rPr lang="en-US" sz="2400" dirty="0" smtClean="0">
                <a:cs typeface="Helvetica"/>
              </a:rPr>
              <a:t> x n</a:t>
            </a:r>
            <a:r>
              <a:rPr lang="en-US" sz="2400" baseline="30000" dirty="0" smtClean="0">
                <a:cs typeface="Helvetica"/>
              </a:rPr>
              <a:t>2</a:t>
            </a:r>
            <a:r>
              <a:rPr lang="en-US" sz="2400" dirty="0" smtClean="0">
                <a:cs typeface="Helvetica"/>
              </a:rPr>
              <a:t> x n</a:t>
            </a:r>
            <a:r>
              <a:rPr lang="en-US" sz="2400" baseline="30000" dirty="0" smtClean="0">
                <a:cs typeface="Helvetica"/>
              </a:rPr>
              <a:t>2</a:t>
            </a:r>
            <a:r>
              <a:rPr lang="en-US" sz="2400" dirty="0" smtClean="0">
                <a:cs typeface="Helvetica"/>
              </a:rPr>
              <a:t> object</a:t>
            </a:r>
          </a:p>
          <a:p>
            <a:pPr marL="0" indent="0">
              <a:buFont typeface="Arial"/>
              <a:buNone/>
            </a:pPr>
            <a:endParaRPr lang="en-US" sz="2400" dirty="0" smtClean="0">
              <a:cs typeface="Helvetica"/>
            </a:endParaRPr>
          </a:p>
          <a:p>
            <a:pPr marL="0" indent="0">
              <a:buFont typeface="Arial"/>
              <a:buNone/>
            </a:pPr>
            <a:r>
              <a:rPr lang="en-US" sz="2400" i="1" dirty="0">
                <a:cs typeface="Helvetica"/>
              </a:rPr>
              <a:t>	</a:t>
            </a:r>
            <a:r>
              <a:rPr lang="en-US" sz="2400" dirty="0" smtClean="0">
                <a:cs typeface="Helvetica"/>
              </a:rPr>
              <a:t>vectors in the decomposition are: </a:t>
            </a:r>
            <a:endParaRPr lang="en-US" sz="2400" dirty="0"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983" y="4390547"/>
            <a:ext cx="1793839" cy="40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9" grpId="0" animBg="1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</a:t>
            </a:r>
            <a:br>
              <a:rPr lang="en-US" dirty="0" smtClean="0"/>
            </a:br>
            <a:r>
              <a:rPr lang="en-US" dirty="0" smtClean="0"/>
              <a:t>Integrality of </a:t>
            </a:r>
            <a:r>
              <a:rPr lang="en-US" dirty="0" err="1" smtClean="0"/>
              <a:t>COnvex</a:t>
            </a:r>
            <a:r>
              <a:rPr lang="en-US" dirty="0" smtClean="0"/>
              <a:t> relaxations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8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vectors &amp; linear structure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5354" y="4699155"/>
            <a:ext cx="8181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8000"/>
                </a:solidFill>
                <a:latin typeface="Helvetica"/>
                <a:cs typeface="Helvetica"/>
              </a:rPr>
              <a:t>Theorem (informal).</a:t>
            </a:r>
            <a:r>
              <a:rPr lang="en-US" sz="2200" dirty="0" smtClean="0">
                <a:solidFill>
                  <a:srgbClr val="800000"/>
                </a:solidFill>
                <a:latin typeface="Helvetica"/>
                <a:cs typeface="Helvetica"/>
              </a:rPr>
              <a:t>  </a:t>
            </a:r>
            <a:r>
              <a:rPr lang="en-US" sz="2200" dirty="0" smtClean="0">
                <a:latin typeface="Helvetica"/>
                <a:cs typeface="Helvetica"/>
              </a:rPr>
              <a:t>For any set of vectors </a:t>
            </a:r>
            <a:r>
              <a:rPr lang="en-US" sz="2200" i="1" dirty="0">
                <a:latin typeface="Helvetica"/>
                <a:cs typeface="Helvetica"/>
              </a:rPr>
              <a:t>{</a:t>
            </a:r>
            <a:r>
              <a:rPr lang="en-US" sz="2200" i="1" dirty="0" err="1" smtClean="0">
                <a:latin typeface="Helvetica"/>
                <a:cs typeface="Helvetica"/>
              </a:rPr>
              <a:t>a</a:t>
            </a:r>
            <a:r>
              <a:rPr lang="en-US" sz="2200" i="1" baseline="-25000" dirty="0" err="1" smtClean="0">
                <a:latin typeface="Helvetica"/>
                <a:cs typeface="Helvetica"/>
              </a:rPr>
              <a:t>r</a:t>
            </a:r>
            <a:r>
              <a:rPr lang="en-US" sz="2200" i="1" dirty="0" smtClean="0">
                <a:latin typeface="Helvetica"/>
                <a:cs typeface="Helvetica"/>
              </a:rPr>
              <a:t>, </a:t>
            </a:r>
            <a:r>
              <a:rPr lang="en-US" sz="2200" i="1" dirty="0" err="1" smtClean="0">
                <a:latin typeface="Helvetica"/>
                <a:cs typeface="Helvetica"/>
              </a:rPr>
              <a:t>b</a:t>
            </a:r>
            <a:r>
              <a:rPr lang="en-US" sz="2200" i="1" baseline="-25000" dirty="0" err="1" smtClean="0">
                <a:latin typeface="Helvetica"/>
                <a:cs typeface="Helvetica"/>
              </a:rPr>
              <a:t>r</a:t>
            </a:r>
            <a:r>
              <a:rPr lang="en-US" sz="2200" i="1" dirty="0" smtClean="0">
                <a:latin typeface="Helvetica"/>
                <a:cs typeface="Helvetica"/>
              </a:rPr>
              <a:t>}</a:t>
            </a:r>
            <a:r>
              <a:rPr lang="en-US" sz="2200" dirty="0" smtClean="0">
                <a:latin typeface="Helvetica"/>
                <a:cs typeface="Helvetica"/>
              </a:rPr>
              <a:t>, a perturbation is “good” (for R &lt; n</a:t>
            </a:r>
            <a:r>
              <a:rPr lang="en-US" sz="2200" baseline="30000" dirty="0">
                <a:latin typeface="Helvetica"/>
                <a:cs typeface="Helvetica"/>
              </a:rPr>
              <a:t>2</a:t>
            </a:r>
            <a:r>
              <a:rPr lang="en-US" sz="2200" dirty="0" smtClean="0">
                <a:latin typeface="Helvetica"/>
                <a:cs typeface="Helvetica"/>
              </a:rPr>
              <a:t>/4), with probability </a:t>
            </a:r>
            <a:r>
              <a:rPr lang="en-US" sz="2200" i="1" dirty="0" smtClean="0">
                <a:latin typeface="Helvetica"/>
                <a:cs typeface="Helvetica"/>
              </a:rPr>
              <a:t>1- </a:t>
            </a:r>
            <a:r>
              <a:rPr lang="en-US" sz="2200" i="1" dirty="0" err="1" smtClean="0">
                <a:latin typeface="Helvetica"/>
                <a:cs typeface="Helvetica"/>
              </a:rPr>
              <a:t>exp</a:t>
            </a:r>
            <a:r>
              <a:rPr lang="en-US" sz="2200" i="1" dirty="0" smtClean="0">
                <a:latin typeface="Helvetica"/>
                <a:cs typeface="Helvetica"/>
              </a:rPr>
              <a:t>(-n*).</a:t>
            </a:r>
            <a:endParaRPr lang="en-US" sz="2200" i="1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50</a:t>
            </a:fld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4863243" y="5810057"/>
            <a:ext cx="2736268" cy="546292"/>
          </a:xfrm>
          <a:prstGeom prst="wedgeRoundRectCallout">
            <a:avLst>
              <a:gd name="adj1" fmla="val 15304"/>
              <a:gd name="adj2" fmla="val -106882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rPr>
              <a:t>smoothed analysis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180" y="2008833"/>
            <a:ext cx="4458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Helvetica"/>
                <a:cs typeface="Helvetica"/>
              </a:rPr>
              <a:t>Q:</a:t>
            </a:r>
            <a:r>
              <a:rPr lang="en-US" sz="2000" dirty="0" smtClean="0">
                <a:latin typeface="Helvetica"/>
                <a:cs typeface="Helvetica"/>
              </a:rPr>
              <a:t> is the following matrix well conditioned? (allows robust recovery)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16809" y="2087317"/>
            <a:ext cx="1388802" cy="1995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Helvetica"/>
            </a:endParaRPr>
          </a:p>
          <a:p>
            <a:pPr algn="ctr"/>
            <a:endParaRPr lang="en-US" dirty="0" smtClean="0">
              <a:latin typeface="Helvetica"/>
            </a:endParaRPr>
          </a:p>
          <a:p>
            <a:pPr algn="ctr"/>
            <a:endParaRPr lang="en-US" dirty="0">
              <a:latin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892" y="2833357"/>
            <a:ext cx="324417" cy="3148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151" y="1660898"/>
            <a:ext cx="257626" cy="2576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71177" y="1999841"/>
            <a:ext cx="160200" cy="2175284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83" y="3478773"/>
            <a:ext cx="928147" cy="2775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3405" y="2860379"/>
            <a:ext cx="4707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Vectors in </a:t>
            </a:r>
            <a:r>
              <a:rPr lang="en-US" sz="2000" i="1" dirty="0" smtClean="0">
                <a:latin typeface="Helvetica"/>
                <a:cs typeface="Helvetica"/>
              </a:rPr>
              <a:t>n</a:t>
            </a:r>
            <a:r>
              <a:rPr lang="en-US" sz="2000" i="1" baseline="30000" dirty="0" smtClean="0">
                <a:latin typeface="Helvetica"/>
                <a:cs typeface="Helvetica"/>
              </a:rPr>
              <a:t>2</a:t>
            </a:r>
            <a:r>
              <a:rPr lang="en-US" sz="2000" dirty="0" smtClean="0">
                <a:latin typeface="Helvetica"/>
                <a:cs typeface="Helvetica"/>
              </a:rPr>
              <a:t> dim space, but “determined” by vectors in </a:t>
            </a:r>
            <a:r>
              <a:rPr lang="en-US" sz="2000" i="1" dirty="0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 space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Inherent “block structure”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457200" y="5739186"/>
            <a:ext cx="4139838" cy="911417"/>
          </a:xfrm>
          <a:prstGeom prst="wedgeRoundRectCallout">
            <a:avLst>
              <a:gd name="adj1" fmla="val 33229"/>
              <a:gd name="adj2" fmla="val -79827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Helvetica"/>
                <a:cs typeface="Helvetica"/>
              </a:rPr>
              <a:t>can be generalized to higher order products.. (implies main </a:t>
            </a:r>
            <a:r>
              <a:rPr lang="en-US" sz="2000" dirty="0" err="1" smtClean="0">
                <a:solidFill>
                  <a:schemeClr val="tx2"/>
                </a:solidFill>
                <a:latin typeface="Helvetica"/>
                <a:cs typeface="Helvetica"/>
              </a:rPr>
              <a:t>thm</a:t>
            </a:r>
            <a:r>
              <a:rPr lang="en-US" sz="2000" dirty="0" smtClean="0">
                <a:solidFill>
                  <a:schemeClr val="tx2"/>
                </a:solidFill>
                <a:latin typeface="Helvetica"/>
                <a:cs typeface="Helvetica"/>
              </a:rPr>
              <a:t>)</a:t>
            </a:r>
            <a:endParaRPr lang="en-US" sz="200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290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17" grpId="0"/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5353" y="1606282"/>
            <a:ext cx="8472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800000"/>
                </a:solidFill>
                <a:latin typeface="Helvetica"/>
                <a:cs typeface="Helvetica"/>
              </a:rPr>
              <a:t>Lemma.</a:t>
            </a:r>
            <a:r>
              <a:rPr lang="en-US" sz="2200" dirty="0" smtClean="0">
                <a:solidFill>
                  <a:srgbClr val="800000"/>
                </a:solidFill>
                <a:latin typeface="Helvetica"/>
                <a:cs typeface="Helvetica"/>
              </a:rPr>
              <a:t>  </a:t>
            </a:r>
            <a:r>
              <a:rPr lang="en-US" sz="2200" dirty="0" smtClean="0">
                <a:latin typeface="Helvetica"/>
                <a:cs typeface="Helvetica"/>
              </a:rPr>
              <a:t>For any set of vectors </a:t>
            </a:r>
            <a:r>
              <a:rPr lang="en-US" sz="2200" dirty="0">
                <a:latin typeface="Helvetica"/>
                <a:cs typeface="Helvetica"/>
              </a:rPr>
              <a:t>{</a:t>
            </a:r>
            <a:r>
              <a:rPr lang="en-US" sz="2200" dirty="0" err="1">
                <a:latin typeface="Helvetica"/>
                <a:cs typeface="Helvetica"/>
              </a:rPr>
              <a:t>a</a:t>
            </a:r>
            <a:r>
              <a:rPr lang="en-US" sz="2200" baseline="-25000" dirty="0" err="1">
                <a:latin typeface="Helvetica"/>
                <a:cs typeface="Helvetica"/>
              </a:rPr>
              <a:t>i</a:t>
            </a:r>
            <a:r>
              <a:rPr lang="en-US" sz="2200" dirty="0" smtClean="0">
                <a:latin typeface="Helvetica"/>
                <a:cs typeface="Helvetica"/>
              </a:rPr>
              <a:t>, b</a:t>
            </a:r>
            <a:r>
              <a:rPr lang="en-US" sz="2200" baseline="-25000" dirty="0" smtClean="0">
                <a:latin typeface="Helvetica"/>
                <a:cs typeface="Helvetica"/>
              </a:rPr>
              <a:t>i</a:t>
            </a:r>
            <a:r>
              <a:rPr lang="en-US" sz="2200" dirty="0" smtClean="0">
                <a:latin typeface="Helvetica"/>
                <a:cs typeface="Helvetica"/>
              </a:rPr>
              <a:t>}, matrix below (for R &lt; n</a:t>
            </a:r>
            <a:r>
              <a:rPr lang="en-US" sz="2200" baseline="30000" dirty="0" smtClean="0">
                <a:latin typeface="Helvetica"/>
                <a:cs typeface="Helvetica"/>
              </a:rPr>
              <a:t>2</a:t>
            </a:r>
            <a:r>
              <a:rPr lang="en-US" sz="2200" dirty="0" smtClean="0">
                <a:latin typeface="Helvetica"/>
                <a:cs typeface="Helvetica"/>
              </a:rPr>
              <a:t>/4) has condition number </a:t>
            </a:r>
            <a:r>
              <a:rPr lang="en-US" sz="2200" dirty="0" smtClean="0">
                <a:solidFill>
                  <a:srgbClr val="008000"/>
                </a:solidFill>
                <a:latin typeface="Helvetica"/>
                <a:cs typeface="Helvetica"/>
              </a:rPr>
              <a:t>&lt; poly(n/</a:t>
            </a:r>
            <a:r>
              <a:rPr lang="en-US" sz="2200" i="1" dirty="0" err="1" smtClean="0">
                <a:solidFill>
                  <a:srgbClr val="008000"/>
                </a:solidFill>
                <a:latin typeface="Helvetica"/>
                <a:cs typeface="Helvetica"/>
              </a:rPr>
              <a:t>ρ</a:t>
            </a:r>
            <a:r>
              <a:rPr lang="en-US" sz="2200" i="1" dirty="0" smtClean="0">
                <a:solidFill>
                  <a:srgbClr val="008000"/>
                </a:solidFill>
                <a:latin typeface="Helvetica"/>
                <a:cs typeface="Helvetica"/>
              </a:rPr>
              <a:t>)</a:t>
            </a:r>
            <a:r>
              <a:rPr lang="en-US" sz="2200" dirty="0" smtClean="0">
                <a:latin typeface="Helvetica"/>
                <a:cs typeface="Helvetica"/>
              </a:rPr>
              <a:t>, with probability </a:t>
            </a:r>
            <a:r>
              <a:rPr lang="en-US" sz="2200" i="1" dirty="0" smtClean="0">
                <a:solidFill>
                  <a:srgbClr val="008000"/>
                </a:solidFill>
                <a:latin typeface="Helvetica"/>
                <a:cs typeface="Helvetica"/>
              </a:rPr>
              <a:t>1- </a:t>
            </a:r>
            <a:r>
              <a:rPr lang="en-US" sz="2200" i="1" dirty="0" err="1" smtClean="0">
                <a:solidFill>
                  <a:srgbClr val="008000"/>
                </a:solidFill>
                <a:latin typeface="Helvetica"/>
                <a:cs typeface="Helvetica"/>
              </a:rPr>
              <a:t>exp</a:t>
            </a:r>
            <a:r>
              <a:rPr lang="en-US" sz="2200" i="1" dirty="0" smtClean="0">
                <a:solidFill>
                  <a:srgbClr val="008000"/>
                </a:solidFill>
                <a:latin typeface="Helvetica"/>
                <a:cs typeface="Helvetica"/>
              </a:rPr>
              <a:t>(-n*)</a:t>
            </a:r>
            <a:r>
              <a:rPr lang="en-US" sz="2200" i="1" dirty="0" smtClean="0">
                <a:latin typeface="Helvetica"/>
                <a:cs typeface="Helvetica"/>
              </a:rPr>
              <a:t>.</a:t>
            </a:r>
            <a:endParaRPr lang="en-US" sz="2200" i="1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51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7428" y="4071680"/>
            <a:ext cx="1527682" cy="2195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Helvetica"/>
            </a:endParaRPr>
          </a:p>
          <a:p>
            <a:pPr algn="ctr"/>
            <a:endParaRPr lang="en-US" dirty="0" smtClean="0">
              <a:latin typeface="Helvetica"/>
            </a:endParaRPr>
          </a:p>
          <a:p>
            <a:pPr algn="ctr"/>
            <a:endParaRPr lang="en-US" dirty="0">
              <a:latin typeface="Helvetica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91" y="4905169"/>
            <a:ext cx="324417" cy="3148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190" y="3732710"/>
            <a:ext cx="257626" cy="25762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91576" y="3975218"/>
            <a:ext cx="176220" cy="239281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29" name="Content Placeholder 5"/>
          <p:cNvSpPr>
            <a:spLocks noGrp="1"/>
          </p:cNvSpPr>
          <p:nvPr>
            <p:ph idx="1"/>
          </p:nvPr>
        </p:nvSpPr>
        <p:spPr>
          <a:xfrm>
            <a:off x="3178139" y="3178562"/>
            <a:ext cx="5508661" cy="893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cs typeface="Helvetica"/>
              </a:rPr>
              <a:t>Issue:</a:t>
            </a:r>
            <a:r>
              <a:rPr lang="en-US" sz="2000" b="1" dirty="0" smtClean="0">
                <a:solidFill>
                  <a:srgbClr val="008000"/>
                </a:solidFill>
                <a:cs typeface="Helvetica"/>
              </a:rPr>
              <a:t> </a:t>
            </a:r>
            <a:r>
              <a:rPr lang="en-US" sz="2000" dirty="0" smtClean="0">
                <a:cs typeface="Helvetica"/>
              </a:rPr>
              <a:t>perturb </a:t>
            </a:r>
            <a:r>
              <a:rPr lang="en-US" sz="2000" i="1" dirty="0" smtClean="0">
                <a:cs typeface="Helvetica"/>
              </a:rPr>
              <a:t>before</a:t>
            </a:r>
            <a:r>
              <a:rPr lang="en-US" sz="2000" dirty="0" smtClean="0">
                <a:cs typeface="Helvetica"/>
              </a:rPr>
              <a:t> product.. easy if we had perturbed columns of </a:t>
            </a:r>
            <a:r>
              <a:rPr lang="en-US" sz="2000" i="1" dirty="0" smtClean="0">
                <a:cs typeface="Helvetica"/>
              </a:rPr>
              <a:t>this</a:t>
            </a:r>
            <a:r>
              <a:rPr lang="en-US" sz="2000" dirty="0" smtClean="0">
                <a:cs typeface="Helvetica"/>
              </a:rPr>
              <a:t> matrix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4475674" y="4268265"/>
            <a:ext cx="3770176" cy="636904"/>
          </a:xfrm>
          <a:prstGeom prst="wedgeRoundRectCallout">
            <a:avLst>
              <a:gd name="adj1" fmla="val 12435"/>
              <a:gd name="adj2" fmla="val -108578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Helvetica"/>
                <a:cs typeface="Helvetica"/>
              </a:rPr>
              <a:t>usual results on random matrices don’t apply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99" y="3243378"/>
            <a:ext cx="1707964" cy="314876"/>
          </a:xfrm>
          <a:prstGeom prst="rect">
            <a:avLst/>
          </a:prstGeom>
        </p:spPr>
      </p:pic>
      <p:sp>
        <p:nvSpPr>
          <p:cNvPr id="23" name="Content Placeholder 5"/>
          <p:cNvSpPr txBox="1">
            <a:spLocks/>
          </p:cNvSpPr>
          <p:nvPr/>
        </p:nvSpPr>
        <p:spPr>
          <a:xfrm>
            <a:off x="3178139" y="5222180"/>
            <a:ext cx="5760880" cy="893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cs typeface="Helvetica"/>
              </a:rPr>
              <a:t>Technical contribution:</a:t>
            </a:r>
            <a:r>
              <a:rPr lang="en-US" sz="2000" b="1" dirty="0" smtClean="0">
                <a:solidFill>
                  <a:srgbClr val="008000"/>
                </a:solidFill>
                <a:cs typeface="Helvetica"/>
              </a:rPr>
              <a:t> </a:t>
            </a:r>
            <a:r>
              <a:rPr lang="en-US" sz="2000" dirty="0" smtClean="0">
                <a:cs typeface="Helvetica"/>
              </a:rPr>
              <a:t>product of perturbed vectors </a:t>
            </a:r>
            <a:r>
              <a:rPr lang="en-US" sz="2000" i="1" dirty="0" smtClean="0">
                <a:cs typeface="Helvetica"/>
              </a:rPr>
              <a:t>behave like </a:t>
            </a:r>
            <a:r>
              <a:rPr lang="en-US" sz="2000" dirty="0" smtClean="0">
                <a:cs typeface="Helvetica"/>
              </a:rPr>
              <a:t>random vectors in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1458" y="5537690"/>
            <a:ext cx="477085" cy="338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99" y="2577691"/>
            <a:ext cx="2099174" cy="391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7997" y="5203495"/>
            <a:ext cx="928147" cy="34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0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4" grpId="0" animBg="1"/>
      <p:bldP spid="2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              has large projection </a:t>
            </a:r>
            <a:br>
              <a:rPr lang="en-US" dirty="0" smtClean="0"/>
            </a:br>
            <a:r>
              <a:rPr lang="en-US" dirty="0" smtClean="0"/>
              <a:t>onto space orthogonal to span of the rest</a:t>
            </a:r>
          </a:p>
          <a:p>
            <a:endParaRPr lang="en-US" sz="2800" dirty="0"/>
          </a:p>
          <a:p>
            <a:r>
              <a:rPr lang="en-US" dirty="0" smtClean="0">
                <a:solidFill>
                  <a:srgbClr val="1F497D"/>
                </a:solidFill>
              </a:rPr>
              <a:t>Problem:</a:t>
            </a:r>
            <a:r>
              <a:rPr lang="en-US" dirty="0" smtClean="0"/>
              <a:t> Don’t know orthogonal space</a:t>
            </a:r>
          </a:p>
          <a:p>
            <a:endParaRPr lang="en-US" sz="2800" dirty="0"/>
          </a:p>
          <a:p>
            <a:r>
              <a:rPr lang="en-US" dirty="0" smtClean="0">
                <a:solidFill>
                  <a:srgbClr val="1F497D"/>
                </a:solidFill>
              </a:rPr>
              <a:t>Instead:</a:t>
            </a:r>
            <a:r>
              <a:rPr lang="en-US" dirty="0" smtClean="0"/>
              <a:t> Show that               has large projection onto any </a:t>
            </a:r>
            <a:r>
              <a:rPr lang="en-US" dirty="0">
                <a:cs typeface="Helvetica"/>
              </a:rPr>
              <a:t>3n</a:t>
            </a:r>
            <a:r>
              <a:rPr lang="en-US" baseline="30000" dirty="0">
                <a:cs typeface="Helvetica"/>
              </a:rPr>
              <a:t>2</a:t>
            </a:r>
            <a:r>
              <a:rPr lang="en-US" dirty="0">
                <a:cs typeface="Helvetica"/>
              </a:rPr>
              <a:t>/4 </a:t>
            </a:r>
            <a:r>
              <a:rPr lang="en-US" dirty="0" smtClean="0">
                <a:cs typeface="Helvetica"/>
              </a:rPr>
              <a:t>dimensional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865" y="1210686"/>
            <a:ext cx="936735" cy="350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520" y="3872445"/>
            <a:ext cx="935780" cy="349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578" y="1184316"/>
            <a:ext cx="1350022" cy="4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2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esult</a:t>
            </a:r>
            <a:endParaRPr lang="en-US" dirty="0"/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53</a:t>
            </a:fld>
            <a:endParaRPr lang="en-US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62655" y="3538421"/>
            <a:ext cx="8404578" cy="17311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solidFill>
                  <a:schemeClr val="tx2"/>
                </a:solidFill>
                <a:cs typeface="Helvetica"/>
              </a:rPr>
              <a:t>Definition.</a:t>
            </a:r>
            <a:r>
              <a:rPr lang="en-US" sz="2200" b="1" dirty="0" smtClean="0">
                <a:solidFill>
                  <a:srgbClr val="800000"/>
                </a:solidFill>
                <a:cs typeface="Helvetica"/>
              </a:rPr>
              <a:t> </a:t>
            </a:r>
            <a:r>
              <a:rPr lang="en-US" sz="2200" dirty="0" smtClean="0">
                <a:cs typeface="Helvetica"/>
              </a:rPr>
              <a:t>Call parameters          </a:t>
            </a:r>
            <a:r>
              <a:rPr lang="en-US" sz="2200" b="1" i="1" dirty="0" smtClean="0">
                <a:cs typeface="Helvetica"/>
              </a:rPr>
              <a:t>robustly recoverable </a:t>
            </a:r>
            <a:r>
              <a:rPr lang="en-US" sz="2200" dirty="0" smtClean="0">
                <a:cs typeface="Helvetica"/>
              </a:rPr>
              <a:t>if we can recover them (up to </a:t>
            </a:r>
            <a:r>
              <a:rPr lang="en-US" sz="2200" dirty="0" err="1" smtClean="0">
                <a:cs typeface="Helvetica"/>
              </a:rPr>
              <a:t>ε.poly</a:t>
            </a:r>
            <a:r>
              <a:rPr lang="en-US" sz="2200" dirty="0" smtClean="0">
                <a:cs typeface="Helvetica"/>
              </a:rPr>
              <a:t>(n)) given </a:t>
            </a:r>
            <a:r>
              <a:rPr lang="en-US" sz="2200" i="1" dirty="0" smtClean="0">
                <a:cs typeface="Helvetica"/>
              </a:rPr>
              <a:t>T</a:t>
            </a:r>
            <a:r>
              <a:rPr lang="en-US" sz="2200" dirty="0" smtClean="0">
                <a:cs typeface="Helvetica"/>
              </a:rPr>
              <a:t>+(noise), where (noise) is &lt; </a:t>
            </a:r>
            <a:r>
              <a:rPr lang="en-US" sz="2200" dirty="0" err="1" smtClean="0">
                <a:cs typeface="Helvetica"/>
              </a:rPr>
              <a:t>ε</a:t>
            </a:r>
            <a:r>
              <a:rPr lang="en-US" sz="2200" dirty="0" smtClean="0">
                <a:cs typeface="Helvetica"/>
              </a:rPr>
              <a:t>, and</a:t>
            </a:r>
            <a:endParaRPr lang="en-US" sz="2200" dirty="0">
              <a:cs typeface="Helvetic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62655" y="1719071"/>
            <a:ext cx="8404578" cy="870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solidFill>
                  <a:srgbClr val="800000"/>
                </a:solidFill>
                <a:cs typeface="Helvetica"/>
              </a:rPr>
              <a:t>Theorem (informal). </a:t>
            </a:r>
            <a:r>
              <a:rPr lang="en-US" sz="2200" dirty="0" smtClean="0">
                <a:cs typeface="Helvetica"/>
              </a:rPr>
              <a:t>For higher order(</a:t>
            </a:r>
            <a:r>
              <a:rPr lang="en-US" sz="2200" i="1" dirty="0" smtClean="0">
                <a:cs typeface="Helvetica"/>
              </a:rPr>
              <a:t>d</a:t>
            </a:r>
            <a:r>
              <a:rPr lang="en-US" sz="2200" dirty="0" smtClean="0">
                <a:cs typeface="Helvetica"/>
              </a:rPr>
              <a:t>) tensors, we can </a:t>
            </a:r>
            <a:r>
              <a:rPr lang="en-US" sz="2200" i="1" dirty="0" smtClean="0">
                <a:cs typeface="Helvetica"/>
              </a:rPr>
              <a:t>typically </a:t>
            </a:r>
            <a:r>
              <a:rPr lang="en-US" sz="2200" dirty="0" smtClean="0">
                <a:cs typeface="Helvetica"/>
              </a:rPr>
              <a:t>compute decompositions for much higher rank (                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36793" y="2757702"/>
            <a:ext cx="2650007" cy="558796"/>
          </a:xfrm>
          <a:prstGeom prst="wedgeRoundRectCallout">
            <a:avLst>
              <a:gd name="adj1" fmla="val 25739"/>
              <a:gd name="adj2" fmla="val -153001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F81BD"/>
                </a:solidFill>
                <a:latin typeface="Helvetica"/>
                <a:cs typeface="Helvetica"/>
              </a:rPr>
              <a:t>smoothed analysis</a:t>
            </a:r>
            <a:endParaRPr lang="en-US" sz="2000" dirty="0">
              <a:solidFill>
                <a:srgbClr val="4F81BD"/>
              </a:solidFill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625" y="2130207"/>
            <a:ext cx="1151312" cy="275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377" y="4338788"/>
            <a:ext cx="3737823" cy="827998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62655" y="5471469"/>
            <a:ext cx="8404578" cy="870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solidFill>
                  <a:srgbClr val="800000"/>
                </a:solidFill>
                <a:cs typeface="Helvetica"/>
              </a:rPr>
              <a:t>Theorem. </a:t>
            </a:r>
            <a:r>
              <a:rPr lang="en-US" sz="2200" dirty="0" smtClean="0">
                <a:cs typeface="Helvetica"/>
              </a:rPr>
              <a:t>For any           , and                        , perturbations        are robustly recoverable </a:t>
            </a:r>
            <a:r>
              <a:rPr lang="en-US" sz="2200" dirty="0" err="1" smtClean="0">
                <a:cs typeface="Helvetica"/>
              </a:rPr>
              <a:t>w.p</a:t>
            </a:r>
            <a:r>
              <a:rPr lang="en-US" sz="2200" dirty="0" smtClean="0">
                <a:cs typeface="Helvetica"/>
              </a:rPr>
              <a:t>. 1-exp(-</a:t>
            </a:r>
            <a:r>
              <a:rPr lang="en-US" sz="2200" dirty="0" err="1" smtClean="0">
                <a:cs typeface="Helvetica"/>
              </a:rPr>
              <a:t>n</a:t>
            </a:r>
            <a:r>
              <a:rPr lang="en-US" sz="2200" baseline="30000" dirty="0" err="1" smtClean="0">
                <a:cs typeface="Helvetica"/>
              </a:rPr>
              <a:t>f</a:t>
            </a:r>
            <a:r>
              <a:rPr lang="en-US" sz="2200" baseline="30000" dirty="0" smtClean="0">
                <a:cs typeface="Helvetica"/>
              </a:rPr>
              <a:t>(d)</a:t>
            </a:r>
            <a:r>
              <a:rPr lang="en-US" sz="2200" dirty="0" smtClean="0">
                <a:cs typeface="Helvetica"/>
              </a:rPr>
              <a:t>).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474" y="5495469"/>
            <a:ext cx="737314" cy="3729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1938" y="5548593"/>
            <a:ext cx="1734855" cy="3075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8574" y="5478899"/>
            <a:ext cx="737314" cy="372995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3341344" y="4204184"/>
            <a:ext cx="3610601" cy="1011917"/>
          </a:xfrm>
          <a:prstGeom prst="wedgeRoundRectCallout">
            <a:avLst>
              <a:gd name="adj1" fmla="val -6305"/>
              <a:gd name="adj2" fmla="val 78368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800000"/>
                </a:solidFill>
                <a:latin typeface="Helvetica"/>
                <a:cs typeface="Helvetica"/>
              </a:rPr>
              <a:t>most</a:t>
            </a:r>
            <a:r>
              <a:rPr lang="en-US" sz="2000" dirty="0" smtClean="0">
                <a:solidFill>
                  <a:srgbClr val="800000"/>
                </a:solidFill>
                <a:latin typeface="Helvetica"/>
                <a:cs typeface="Helvetica"/>
              </a:rPr>
              <a:t> parameter settings are robustly recoverable</a:t>
            </a:r>
            <a:endParaRPr lang="en-US" sz="2000" dirty="0">
              <a:solidFill>
                <a:srgbClr val="800000"/>
              </a:solidFill>
              <a:latin typeface="Helvetica"/>
              <a:cs typeface="Helvetic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621" y="3563079"/>
            <a:ext cx="737314" cy="3729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52700" y="720413"/>
            <a:ext cx="584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Next Condensed Demi Bold"/>
                <a:cs typeface="Avenir Next Condensed Demi Bold"/>
              </a:rPr>
              <a:t>[</a:t>
            </a:r>
            <a:r>
              <a:rPr lang="en-US" sz="2800" dirty="0" err="1" smtClean="0">
                <a:latin typeface="Avenir Next Condensed Demi Bold"/>
                <a:cs typeface="Avenir Next Condensed Demi Bold"/>
              </a:rPr>
              <a:t>Bhaskara</a:t>
            </a:r>
            <a:r>
              <a:rPr lang="en-US" sz="2800" dirty="0" smtClean="0">
                <a:latin typeface="Avenir Next Condensed Demi Bold"/>
                <a:cs typeface="Avenir Next Condensed Demi Bold"/>
              </a:rPr>
              <a:t>, C, </a:t>
            </a:r>
            <a:r>
              <a:rPr lang="en-US" sz="2800" dirty="0" err="1" smtClean="0">
                <a:latin typeface="Avenir Next Condensed Demi Bold"/>
                <a:cs typeface="Avenir Next Condensed Demi Bold"/>
              </a:rPr>
              <a:t>Moitra</a:t>
            </a:r>
            <a:r>
              <a:rPr lang="en-US" sz="2800" dirty="0" smtClean="0">
                <a:latin typeface="Avenir Next Condensed Demi Bold"/>
                <a:cs typeface="Avenir Next Condensed Demi Bold"/>
              </a:rPr>
              <a:t>, </a:t>
            </a:r>
            <a:r>
              <a:rPr lang="en-US" sz="2800" dirty="0" err="1" smtClean="0">
                <a:latin typeface="Avenir Next Condensed Demi Bold"/>
                <a:cs typeface="Avenir Next Condensed Demi Bold"/>
              </a:rPr>
              <a:t>Vijayaraghavan</a:t>
            </a:r>
            <a:r>
              <a:rPr lang="en-US" sz="2800" dirty="0" smtClean="0">
                <a:latin typeface="Avenir Next Condensed Demi Bold"/>
                <a:cs typeface="Avenir Next Condensed Demi Bold"/>
              </a:rPr>
              <a:t> ‘14]</a:t>
            </a:r>
            <a:endParaRPr lang="en-US" sz="2800" dirty="0">
              <a:latin typeface="Avenir Next Condensed Demi Bold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136592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  <p:bldP spid="15" grpId="0" animBg="1"/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 for mixture models</a:t>
            </a:r>
            <a:endParaRPr lang="en-US" dirty="0"/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54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62655" y="1404512"/>
            <a:ext cx="8404578" cy="11675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 smtClean="0">
                <a:solidFill>
                  <a:srgbClr val="800000"/>
                </a:solidFill>
                <a:cs typeface="Helvetica"/>
              </a:rPr>
              <a:t>Corollary. </a:t>
            </a:r>
            <a:r>
              <a:rPr lang="en-US" sz="2200" dirty="0" smtClean="0">
                <a:cs typeface="Helvetica"/>
              </a:rPr>
              <a:t>Given samples from a mixture model (topic model, Gaussian mixture, HMM, ..), we can “almost always” find the model parameters in poly time, for any </a:t>
            </a: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R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 &lt; poly(</a:t>
            </a: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)</a:t>
            </a:r>
            <a:r>
              <a:rPr lang="en-US" sz="2200" dirty="0" smtClean="0">
                <a:cs typeface="Helvetica"/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772884" y="3096579"/>
            <a:ext cx="4783916" cy="1113600"/>
          </a:xfrm>
          <a:prstGeom prst="wedgeRoundRectCallout">
            <a:avLst>
              <a:gd name="adj1" fmla="val 18009"/>
              <a:gd name="adj2" fmla="val -102351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1F497D"/>
                </a:solidFill>
                <a:latin typeface="Helvetica"/>
                <a:cs typeface="Helvetica"/>
              </a:rPr>
              <a:t>observation:</a:t>
            </a:r>
            <a:r>
              <a:rPr lang="en-US" sz="2000" dirty="0" smtClean="0">
                <a:solidFill>
                  <a:srgbClr val="1F497D"/>
                </a:solidFill>
                <a:latin typeface="Helvetica"/>
                <a:cs typeface="Helvetica"/>
              </a:rPr>
              <a:t> we can usually estimate necessary higher order moments</a:t>
            </a:r>
            <a:endParaRPr lang="en-US" sz="2000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283" y="4485311"/>
            <a:ext cx="574638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Next Condensed Demi Bold"/>
                <a:cs typeface="Avenir Next Condensed Demi Bold"/>
              </a:rPr>
              <a:t>[</a:t>
            </a:r>
            <a:r>
              <a:rPr lang="en-US" sz="2400" dirty="0">
                <a:latin typeface="Avenir Next Condensed Demi Bold"/>
                <a:cs typeface="Avenir Next Condensed Demi Bold"/>
              </a:rPr>
              <a:t>Anderson, </a:t>
            </a:r>
            <a:r>
              <a:rPr lang="en-US" sz="2400" dirty="0" err="1">
                <a:latin typeface="Avenir Next Condensed Demi Bold"/>
                <a:cs typeface="Avenir Next Condensed Demi Bold"/>
              </a:rPr>
              <a:t>Belkin</a:t>
            </a:r>
            <a:r>
              <a:rPr lang="en-US" sz="2400" dirty="0">
                <a:latin typeface="Avenir Next Condensed Demi Bold"/>
                <a:cs typeface="Avenir Next Condensed Demi Bold"/>
              </a:rPr>
              <a:t>, </a:t>
            </a:r>
            <a:r>
              <a:rPr lang="en-US" sz="2400" dirty="0" err="1">
                <a:latin typeface="Avenir Next Condensed Demi Bold"/>
                <a:cs typeface="Avenir Next Condensed Demi Bold"/>
              </a:rPr>
              <a:t>Goyal</a:t>
            </a:r>
            <a:r>
              <a:rPr lang="en-US" sz="2400" dirty="0">
                <a:latin typeface="Avenir Next Condensed Demi Bold"/>
                <a:cs typeface="Avenir Next Condensed Demi Bold"/>
              </a:rPr>
              <a:t>, </a:t>
            </a:r>
            <a:r>
              <a:rPr lang="en-US" sz="2400" dirty="0" err="1">
                <a:latin typeface="Avenir Next Condensed Demi Bold"/>
                <a:cs typeface="Avenir Next Condensed Demi Bold"/>
              </a:rPr>
              <a:t>Rademacher</a:t>
            </a:r>
            <a:r>
              <a:rPr lang="en-US" sz="2400" dirty="0">
                <a:latin typeface="Avenir Next Condensed Demi Bold"/>
                <a:cs typeface="Avenir Next Condensed Demi Bold"/>
              </a:rPr>
              <a:t>, Voss ‘14]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sample complexity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  <a:r>
              <a:rPr lang="en-US" sz="2400" dirty="0" err="1" smtClean="0"/>
              <a:t>poly</a:t>
            </a:r>
            <a:r>
              <a:rPr lang="en-US" sz="2400" baseline="-25000" dirty="0" err="1" smtClean="0"/>
              <a:t>d</a:t>
            </a:r>
            <a:r>
              <a:rPr lang="en-US" sz="2400" dirty="0" smtClean="0"/>
              <a:t>(n,1/</a:t>
            </a:r>
            <a:r>
              <a:rPr lang="en-US" sz="2400" dirty="0" err="1" smtClean="0"/>
              <a:t>ρ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1F497D"/>
                </a:solidFill>
              </a:rPr>
              <a:t>error probability</a:t>
            </a:r>
            <a:r>
              <a:rPr lang="en-US" sz="2400" dirty="0" smtClean="0"/>
              <a:t>:      poly(1/n)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94994" y="4485311"/>
            <a:ext cx="210857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Next Condensed Demi Bold"/>
                <a:cs typeface="Avenir Next Condensed Demi Bold"/>
              </a:rPr>
              <a:t>Here:</a:t>
            </a:r>
            <a:endParaRPr lang="en-US" sz="2400" dirty="0">
              <a:latin typeface="Avenir Next Condensed Demi Bold"/>
              <a:cs typeface="Avenir Next Condensed Demi Bold"/>
            </a:endParaRPr>
          </a:p>
          <a:p>
            <a:r>
              <a:rPr lang="en-US" sz="2400" dirty="0" err="1" smtClean="0"/>
              <a:t>poly</a:t>
            </a:r>
            <a:r>
              <a:rPr lang="en-US" sz="2400" baseline="-25000" dirty="0" err="1" smtClean="0"/>
              <a:t>d</a:t>
            </a:r>
            <a:r>
              <a:rPr lang="en-US" sz="2400" dirty="0" smtClean="0"/>
              <a:t>(n,1/</a:t>
            </a:r>
            <a:r>
              <a:rPr lang="en-US" sz="2400" dirty="0" err="1" smtClean="0"/>
              <a:t>ρ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err="1" smtClean="0"/>
              <a:t>exp</a:t>
            </a:r>
            <a:r>
              <a:rPr lang="en-US" sz="2400" dirty="0" smtClean="0"/>
              <a:t>(-n^{1/3</a:t>
            </a:r>
            <a:r>
              <a:rPr lang="en-US" sz="2400" baseline="30000" dirty="0" smtClean="0"/>
              <a:t>d</a:t>
            </a:r>
            <a:r>
              <a:rPr lang="en-US" sz="2400" dirty="0" smtClean="0"/>
              <a:t>})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473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cs typeface="Rockwell"/>
              </a:rPr>
              <a:t>Questions, directions</a:t>
            </a:r>
            <a:endParaRPr lang="en-US" sz="4000" dirty="0">
              <a:latin typeface="Rockwell"/>
              <a:cs typeface="Rockwel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55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78328" y="1262003"/>
            <a:ext cx="8422772" cy="19510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78328" y="3506758"/>
            <a:ext cx="7688121" cy="21955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4638"/>
            <a:ext cx="8229600" cy="5856837"/>
          </a:xfrm>
        </p:spPr>
        <p:txBody>
          <a:bodyPr>
            <a:normAutofit/>
          </a:bodyPr>
          <a:lstStyle/>
          <a:p>
            <a:pPr lvl="1"/>
            <a:endParaRPr lang="en-US" sz="2000" dirty="0" smtClean="0"/>
          </a:p>
          <a:p>
            <a:r>
              <a:rPr lang="en-US" sz="2800" dirty="0" smtClean="0"/>
              <a:t>Algorithms for rank &gt; n for 3-tensors?</a:t>
            </a:r>
            <a:endParaRPr lang="en-US" sz="2800" dirty="0"/>
          </a:p>
          <a:p>
            <a:pPr lvl="1"/>
            <a:r>
              <a:rPr lang="en-US" sz="2400" dirty="0" smtClean="0"/>
              <a:t>can we decompose under </a:t>
            </a:r>
            <a:r>
              <a:rPr lang="en-US" sz="2400" dirty="0" err="1" smtClean="0"/>
              <a:t>Kruskal’s</a:t>
            </a:r>
            <a:r>
              <a:rPr lang="en-US" sz="2400" dirty="0" smtClean="0"/>
              <a:t> conditions?</a:t>
            </a:r>
          </a:p>
          <a:p>
            <a:pPr lvl="1"/>
            <a:r>
              <a:rPr lang="en-US" sz="2400" dirty="0" smtClean="0"/>
              <a:t>plausible ways to prove hardness?</a:t>
            </a:r>
          </a:p>
          <a:p>
            <a:pPr lvl="1"/>
            <a:r>
              <a:rPr lang="en-US" sz="2400" dirty="0">
                <a:latin typeface="Avenir Next Condensed Demi Bold"/>
                <a:cs typeface="Avenir Next Condensed Demi Bold"/>
              </a:rPr>
              <a:t>[</a:t>
            </a:r>
            <a:r>
              <a:rPr lang="en-US" sz="2400" dirty="0" err="1">
                <a:latin typeface="Avenir Next Condensed Demi Bold"/>
                <a:cs typeface="Avenir Next Condensed Demi Bold"/>
              </a:rPr>
              <a:t>Anandkumar</a:t>
            </a:r>
            <a:r>
              <a:rPr lang="en-US" sz="2400" dirty="0">
                <a:latin typeface="Avenir Next Condensed Demi Bold"/>
                <a:cs typeface="Avenir Next Condensed Demi Bold"/>
              </a:rPr>
              <a:t>, </a:t>
            </a:r>
            <a:r>
              <a:rPr lang="en-US" sz="2400" dirty="0" err="1">
                <a:latin typeface="Avenir Next Condensed Demi Bold"/>
                <a:cs typeface="Avenir Next Condensed Demi Bold"/>
              </a:rPr>
              <a:t>Ge</a:t>
            </a:r>
            <a:r>
              <a:rPr lang="en-US" sz="2400" dirty="0">
                <a:latin typeface="Avenir Next Condensed Demi Bold"/>
                <a:cs typeface="Avenir Next Condensed Demi Bold"/>
              </a:rPr>
              <a:t>, </a:t>
            </a:r>
            <a:r>
              <a:rPr lang="en-US" sz="2400" dirty="0" err="1">
                <a:latin typeface="Avenir Next Condensed Demi Bold"/>
                <a:cs typeface="Avenir Next Condensed Demi Bold"/>
              </a:rPr>
              <a:t>Janzamin</a:t>
            </a:r>
            <a:r>
              <a:rPr lang="en-US" sz="2400" dirty="0">
                <a:latin typeface="Avenir Next Condensed Demi Bold"/>
                <a:cs typeface="Avenir Next Condensed Demi Bold"/>
              </a:rPr>
              <a:t> </a:t>
            </a:r>
            <a:r>
              <a:rPr lang="en-US" sz="2400" dirty="0" smtClean="0">
                <a:latin typeface="Avenir Next Condensed Demi Bold"/>
                <a:cs typeface="Avenir Next Condensed Demi Bold"/>
              </a:rPr>
              <a:t>‘14</a:t>
            </a:r>
            <a:r>
              <a:rPr lang="en-US" sz="2400" dirty="0">
                <a:latin typeface="Avenir Next Condensed Demi Bold"/>
                <a:cs typeface="Avenir Next Condensed Demi Bold"/>
              </a:rPr>
              <a:t>]</a:t>
            </a:r>
            <a:r>
              <a:rPr lang="en-US" sz="2400" dirty="0"/>
              <a:t> (possible for O(n</a:t>
            </a:r>
            <a:r>
              <a:rPr lang="en-US" sz="2400" dirty="0" smtClean="0"/>
              <a:t>)</a:t>
            </a:r>
            <a:r>
              <a:rPr lang="en-US" sz="2400" dirty="0"/>
              <a:t> </a:t>
            </a:r>
            <a:r>
              <a:rPr lang="en-US" sz="2400" i="1" dirty="0" smtClean="0">
                <a:solidFill>
                  <a:srgbClr val="1F497D"/>
                </a:solidFill>
              </a:rPr>
              <a:t>incoherence</a:t>
            </a:r>
            <a:r>
              <a:rPr lang="en-US" sz="2400" dirty="0" smtClean="0"/>
              <a:t>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/>
              <a:t>Dependence on error</a:t>
            </a:r>
          </a:p>
          <a:p>
            <a:pPr lvl="1"/>
            <a:r>
              <a:rPr lang="en-US" sz="2400" dirty="0"/>
              <a:t>do methods completely fail if error is say constant?</a:t>
            </a:r>
          </a:p>
          <a:p>
            <a:pPr lvl="1"/>
            <a:r>
              <a:rPr lang="en-US" sz="2400" dirty="0"/>
              <a:t>new promise: </a:t>
            </a:r>
            <a:r>
              <a:rPr lang="en-US" sz="2400" dirty="0" err="1" smtClean="0"/>
              <a:t>SoS</a:t>
            </a:r>
            <a:r>
              <a:rPr lang="en-US" sz="2400" dirty="0" smtClean="0"/>
              <a:t> </a:t>
            </a:r>
            <a:r>
              <a:rPr lang="en-US" sz="2400" dirty="0" err="1" smtClean="0"/>
              <a:t>semidefinite</a:t>
            </a:r>
            <a:r>
              <a:rPr lang="en-US" sz="2400" dirty="0" smtClean="0"/>
              <a:t> </a:t>
            </a:r>
            <a:r>
              <a:rPr lang="en-US" sz="2400" dirty="0"/>
              <a:t>programming approaches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latin typeface="Avenir Next Condensed Demi Bold"/>
                <a:cs typeface="Avenir Next Condensed Demi Bold"/>
              </a:rPr>
              <a:t>[</a:t>
            </a:r>
            <a:r>
              <a:rPr lang="en-US" sz="2400" dirty="0">
                <a:latin typeface="Avenir Next Condensed Demi Bold"/>
                <a:cs typeface="Avenir Next Condensed Demi Bold"/>
              </a:rPr>
              <a:t>Barak, </a:t>
            </a:r>
            <a:r>
              <a:rPr lang="en-US" sz="2400" dirty="0" err="1" smtClean="0">
                <a:latin typeface="Avenir Next Condensed Demi Bold"/>
                <a:cs typeface="Avenir Next Condensed Demi Bold"/>
              </a:rPr>
              <a:t>Kelner</a:t>
            </a:r>
            <a:r>
              <a:rPr lang="en-US" sz="2400" dirty="0" smtClean="0">
                <a:latin typeface="Avenir Next Condensed Demi Bold"/>
                <a:cs typeface="Avenir Next Condensed Demi Bold"/>
              </a:rPr>
              <a:t>, </a:t>
            </a:r>
            <a:r>
              <a:rPr lang="en-US" sz="2400" dirty="0" err="1" smtClean="0">
                <a:latin typeface="Avenir Next Condensed Demi Bold"/>
                <a:cs typeface="Avenir Next Condensed Demi Bold"/>
              </a:rPr>
              <a:t>Steurer</a:t>
            </a:r>
            <a:r>
              <a:rPr lang="en-US" sz="2400" dirty="0" smtClean="0">
                <a:latin typeface="Avenir Next Condensed Demi Bold"/>
                <a:cs typeface="Avenir Next Condensed Demi Bold"/>
              </a:rPr>
              <a:t> ‘14]</a:t>
            </a:r>
            <a:br>
              <a:rPr lang="en-US" sz="2400" dirty="0" smtClean="0">
                <a:latin typeface="Avenir Next Condensed Demi Bold"/>
                <a:cs typeface="Avenir Next Condensed Demi Bold"/>
              </a:rPr>
            </a:br>
            <a:r>
              <a:rPr lang="en-US" sz="2400" dirty="0" smtClean="0">
                <a:latin typeface="Avenir Next Condensed Demi Bold"/>
                <a:cs typeface="Avenir Next Condensed Demi Bold"/>
              </a:rPr>
              <a:t>[</a:t>
            </a:r>
            <a:r>
              <a:rPr lang="en-US" sz="2400" dirty="0" err="1" smtClean="0">
                <a:latin typeface="Avenir Next Condensed Demi Bold"/>
                <a:cs typeface="Avenir Next Condensed Demi Bold"/>
              </a:rPr>
              <a:t>Ge</a:t>
            </a:r>
            <a:r>
              <a:rPr lang="en-US" sz="2400" dirty="0" smtClean="0">
                <a:latin typeface="Avenir Next Condensed Demi Bold"/>
                <a:cs typeface="Avenir Next Condensed Demi Bold"/>
              </a:rPr>
              <a:t>, Ma ‘15] [Hopkins, Schramm, Shi, </a:t>
            </a:r>
            <a:r>
              <a:rPr lang="en-US" sz="2400" dirty="0" err="1" smtClean="0">
                <a:latin typeface="Avenir Next Condensed Demi Bold"/>
                <a:cs typeface="Avenir Next Condensed Demi Bold"/>
              </a:rPr>
              <a:t>Steurer</a:t>
            </a:r>
            <a:r>
              <a:rPr lang="en-US" sz="2400" dirty="0" smtClean="0">
                <a:latin typeface="Avenir Next Condensed Demi Bold"/>
                <a:cs typeface="Avenir Next Condensed Demi Bold"/>
              </a:rPr>
              <a:t> ‘15]</a:t>
            </a:r>
          </a:p>
          <a:p>
            <a:pPr lvl="1"/>
            <a:endParaRPr lang="en-US" sz="2400" dirty="0">
              <a:latin typeface="Avenir Next Condensed Demi Bold"/>
              <a:cs typeface="Avenir Next Condensed Demi Bold"/>
            </a:endParaRPr>
          </a:p>
          <a:p>
            <a:pPr marL="5715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7353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sychologytoday.com/files/u693/Thank_you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67" y="157926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1137" y="4801824"/>
            <a:ext cx="306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Helvetica"/>
                <a:cs typeface="Helvetica"/>
              </a:rPr>
              <a:t>Questions?</a:t>
            </a:r>
            <a:endParaRPr lang="en-US" sz="3600" b="1" dirty="0">
              <a:solidFill>
                <a:srgbClr val="C00000"/>
              </a:solidFill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Hexagon 47"/>
          <p:cNvSpPr/>
          <p:nvPr/>
        </p:nvSpPr>
        <p:spPr>
          <a:xfrm>
            <a:off x="6032500" y="1701800"/>
            <a:ext cx="2044700" cy="18796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 and Round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Optimization over feasible set hard</a:t>
            </a: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Relax</a:t>
            </a:r>
            <a:r>
              <a:rPr lang="en-US" dirty="0" smtClean="0"/>
              <a:t> feasible set to bigger region</a:t>
            </a:r>
          </a:p>
          <a:p>
            <a:r>
              <a:rPr lang="en-US" dirty="0" smtClean="0"/>
              <a:t>optimum over relaxation easy</a:t>
            </a:r>
          </a:p>
          <a:p>
            <a:pPr lvl="1"/>
            <a:r>
              <a:rPr lang="en-US" dirty="0" smtClean="0"/>
              <a:t>fractional solution</a:t>
            </a: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Round</a:t>
            </a:r>
            <a:r>
              <a:rPr lang="en-US" dirty="0" smtClean="0"/>
              <a:t> fractional optimum</a:t>
            </a:r>
          </a:p>
          <a:p>
            <a:pPr lvl="1"/>
            <a:r>
              <a:rPr lang="en-US" dirty="0" smtClean="0"/>
              <a:t>map to solution in feasible set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6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6286500" y="1879600"/>
            <a:ext cx="1504950" cy="1447800"/>
            <a:chOff x="6286500" y="1879600"/>
            <a:chExt cx="1504950" cy="1447800"/>
          </a:xfrm>
        </p:grpSpPr>
        <p:grpSp>
          <p:nvGrpSpPr>
            <p:cNvPr id="11" name="Group 10"/>
            <p:cNvGrpSpPr/>
            <p:nvPr/>
          </p:nvGrpSpPr>
          <p:grpSpPr>
            <a:xfrm>
              <a:off x="6667500" y="2057400"/>
              <a:ext cx="850900" cy="863600"/>
              <a:chOff x="6667500" y="2057400"/>
              <a:chExt cx="850900" cy="8636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6667500" y="20574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6819900" y="22098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972300" y="23622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124700" y="25146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277100" y="26670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429500" y="28194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896100" y="2057400"/>
              <a:ext cx="850900" cy="863600"/>
              <a:chOff x="6667500" y="2057400"/>
              <a:chExt cx="850900" cy="8636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667500" y="20574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819900" y="22098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972300" y="23622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124700" y="25146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277100" y="26670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429500" y="28194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591300" y="2463800"/>
              <a:ext cx="850900" cy="863600"/>
              <a:chOff x="6667500" y="2057400"/>
              <a:chExt cx="850900" cy="8636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6667500" y="20574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19900" y="22098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972300" y="23622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124700" y="25146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277100" y="26670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429500" y="28194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559550" y="2209800"/>
              <a:ext cx="850900" cy="863600"/>
              <a:chOff x="6667500" y="2057400"/>
              <a:chExt cx="850900" cy="8636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667500" y="20574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819900" y="22098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972300" y="23622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124700" y="25146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77100" y="26670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429500" y="28194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286500" y="2438400"/>
              <a:ext cx="850900" cy="863600"/>
              <a:chOff x="6667500" y="2057400"/>
              <a:chExt cx="850900" cy="8636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6667500" y="20574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819900" y="22098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972300" y="23622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124700" y="25146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277100" y="26670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429500" y="28194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940550" y="1879600"/>
              <a:ext cx="850900" cy="863600"/>
              <a:chOff x="6667500" y="2057400"/>
              <a:chExt cx="850900" cy="86360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6667500" y="20574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6819900" y="22098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6972300" y="23622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124700" y="25146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277100" y="26670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7429500" y="2819400"/>
                <a:ext cx="889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284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relaxations be integral?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98" y="1080797"/>
            <a:ext cx="8674470" cy="56406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Happens in many interesting cases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All instances </a:t>
            </a:r>
            <a:r>
              <a:rPr lang="en-US" b="1" dirty="0" smtClean="0"/>
              <a:t>(all vertex solutions integral)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e.g. Matching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>
                <a:solidFill>
                  <a:srgbClr val="4F6228"/>
                </a:solidFill>
              </a:rPr>
              <a:t>Instances with certain structure</a:t>
            </a:r>
            <a:r>
              <a:rPr lang="en-US" dirty="0" smtClean="0">
                <a:solidFill>
                  <a:srgbClr val="4F6228"/>
                </a:solidFill>
              </a:rPr>
              <a:t/>
            </a:r>
            <a:br>
              <a:rPr lang="en-US" dirty="0" smtClean="0">
                <a:solidFill>
                  <a:srgbClr val="4F6228"/>
                </a:solidFill>
              </a:rPr>
            </a:br>
            <a:r>
              <a:rPr lang="en-US" dirty="0" smtClean="0"/>
              <a:t>e.g. “stable” instances of Max Cut</a:t>
            </a:r>
            <a:br>
              <a:rPr lang="en-US" dirty="0" smtClean="0"/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Makarychev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Makarychev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Vijayaraghavan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‘14]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rgbClr val="4F6228"/>
                </a:solidFill>
              </a:rPr>
              <a:t>Random distribution over instances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Why study convex relaxations:</a:t>
            </a:r>
          </a:p>
          <a:p>
            <a:pPr lvl="1"/>
            <a:r>
              <a:rPr lang="en-US" dirty="0" smtClean="0"/>
              <a:t>not tailored to assumptions on input </a:t>
            </a:r>
          </a:p>
          <a:p>
            <a:pPr lvl="1"/>
            <a:r>
              <a:rPr lang="en-US" dirty="0" smtClean="0"/>
              <a:t>proof of optimality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4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Integrality of convex relaxations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98" y="1080798"/>
            <a:ext cx="8674470" cy="55486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LP decoding</a:t>
            </a:r>
          </a:p>
          <a:p>
            <a:pPr lvl="1"/>
            <a:r>
              <a:rPr lang="en-US" dirty="0"/>
              <a:t>decoding LDPC codes via linear programming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[Feldman, Wainwright,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Karger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‘05] </a:t>
            </a:r>
            <a:r>
              <a:rPr lang="en-US" dirty="0"/>
              <a:t>+ several </a:t>
            </a:r>
            <a:r>
              <a:rPr lang="en-US" dirty="0" err="1" smtClean="0"/>
              <a:t>followups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4F6228"/>
                </a:solidFill>
              </a:rPr>
              <a:t>Compressed Sensing</a:t>
            </a:r>
          </a:p>
          <a:p>
            <a:pPr lvl="1"/>
            <a:r>
              <a:rPr lang="en-US" dirty="0" smtClean="0"/>
              <a:t>sparse signal recovery</a:t>
            </a:r>
          </a:p>
          <a:p>
            <a:pPr lvl="1"/>
            <a:r>
              <a:rPr lang="en-US" dirty="0" smtClean="0">
                <a:solidFill>
                  <a:srgbClr val="E46C0A"/>
                </a:solidFill>
              </a:rPr>
              <a:t>[</a:t>
            </a:r>
            <a:r>
              <a:rPr lang="en-US" dirty="0" err="1" smtClean="0">
                <a:solidFill>
                  <a:srgbClr val="E46C0A"/>
                </a:solidFill>
              </a:rPr>
              <a:t>Candes</a:t>
            </a:r>
            <a:r>
              <a:rPr lang="en-US" dirty="0" smtClean="0">
                <a:solidFill>
                  <a:srgbClr val="E46C0A"/>
                </a:solidFill>
              </a:rPr>
              <a:t>, Romberg, Tao ‘04] [</a:t>
            </a:r>
            <a:r>
              <a:rPr lang="en-US" dirty="0" err="1" smtClean="0">
                <a:solidFill>
                  <a:srgbClr val="E46C0A"/>
                </a:solidFill>
              </a:rPr>
              <a:t>Donoho</a:t>
            </a:r>
            <a:r>
              <a:rPr lang="en-US" dirty="0" smtClean="0">
                <a:solidFill>
                  <a:srgbClr val="E46C0A"/>
                </a:solidFill>
              </a:rPr>
              <a:t> ‘04] </a:t>
            </a:r>
            <a:r>
              <a:rPr lang="en-US" dirty="0" smtClean="0"/>
              <a:t>+ many others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4F6228"/>
                </a:solidFill>
              </a:rPr>
              <a:t>Matrix Completion</a:t>
            </a:r>
          </a:p>
          <a:p>
            <a:pPr lvl="1"/>
            <a:r>
              <a:rPr lang="en-US" dirty="0" smtClean="0">
                <a:solidFill>
                  <a:srgbClr val="E46C0A"/>
                </a:solidFill>
              </a:rPr>
              <a:t>[</a:t>
            </a:r>
            <a:r>
              <a:rPr lang="en-US" dirty="0" err="1" smtClean="0">
                <a:solidFill>
                  <a:srgbClr val="E46C0A"/>
                </a:solidFill>
              </a:rPr>
              <a:t>Recht</a:t>
            </a:r>
            <a:r>
              <a:rPr lang="en-US" dirty="0" smtClean="0">
                <a:solidFill>
                  <a:srgbClr val="E46C0A"/>
                </a:solidFill>
              </a:rPr>
              <a:t>, </a:t>
            </a:r>
            <a:r>
              <a:rPr lang="en-US" dirty="0" err="1" smtClean="0">
                <a:solidFill>
                  <a:srgbClr val="E46C0A"/>
                </a:solidFill>
              </a:rPr>
              <a:t>Fazel</a:t>
            </a:r>
            <a:r>
              <a:rPr lang="en-US" dirty="0" smtClean="0">
                <a:solidFill>
                  <a:srgbClr val="E46C0A"/>
                </a:solidFill>
              </a:rPr>
              <a:t>, </a:t>
            </a:r>
            <a:r>
              <a:rPr lang="en-US" dirty="0" err="1" smtClean="0">
                <a:solidFill>
                  <a:srgbClr val="E46C0A"/>
                </a:solidFill>
              </a:rPr>
              <a:t>Parrilo</a:t>
            </a:r>
            <a:r>
              <a:rPr lang="en-US" dirty="0" smtClean="0">
                <a:solidFill>
                  <a:srgbClr val="E46C0A"/>
                </a:solidFill>
              </a:rPr>
              <a:t> ‘07]  [</a:t>
            </a:r>
            <a:r>
              <a:rPr lang="en-US" dirty="0" err="1" smtClean="0">
                <a:solidFill>
                  <a:srgbClr val="E46C0A"/>
                </a:solidFill>
              </a:rPr>
              <a:t>Candes</a:t>
            </a:r>
            <a:r>
              <a:rPr lang="en-US" dirty="0" smtClean="0">
                <a:solidFill>
                  <a:srgbClr val="E46C0A"/>
                </a:solidFill>
              </a:rPr>
              <a:t>, </a:t>
            </a:r>
            <a:r>
              <a:rPr lang="en-US" dirty="0" err="1" smtClean="0">
                <a:solidFill>
                  <a:srgbClr val="E46C0A"/>
                </a:solidFill>
              </a:rPr>
              <a:t>Recht</a:t>
            </a:r>
            <a:r>
              <a:rPr lang="en-US" dirty="0" smtClean="0">
                <a:solidFill>
                  <a:srgbClr val="E46C0A"/>
                </a:solidFill>
              </a:rPr>
              <a:t> ‘08] </a:t>
            </a:r>
            <a:br>
              <a:rPr lang="en-US" dirty="0" smtClean="0">
                <a:solidFill>
                  <a:srgbClr val="E46C0A"/>
                </a:solidFill>
              </a:rPr>
            </a:br>
            <a:r>
              <a:rPr lang="en-US" dirty="0" smtClean="0">
                <a:solidFill>
                  <a:srgbClr val="E46C0A"/>
                </a:solidFill>
              </a:rPr>
              <a:t>[</a:t>
            </a:r>
            <a:r>
              <a:rPr lang="en-US" dirty="0" err="1" smtClean="0">
                <a:solidFill>
                  <a:srgbClr val="E46C0A"/>
                </a:solidFill>
              </a:rPr>
              <a:t>Candes</a:t>
            </a:r>
            <a:r>
              <a:rPr lang="en-US" dirty="0" smtClean="0">
                <a:solidFill>
                  <a:srgbClr val="E46C0A"/>
                </a:solidFill>
              </a:rPr>
              <a:t>, Tao ‘10]  [</a:t>
            </a:r>
            <a:r>
              <a:rPr lang="en-US" dirty="0" err="1" smtClean="0">
                <a:solidFill>
                  <a:srgbClr val="E46C0A"/>
                </a:solidFill>
              </a:rPr>
              <a:t>Recht</a:t>
            </a:r>
            <a:r>
              <a:rPr lang="en-US" dirty="0" smtClean="0">
                <a:solidFill>
                  <a:srgbClr val="E46C0A"/>
                </a:solidFill>
              </a:rPr>
              <a:t> ‘11] </a:t>
            </a:r>
            <a:r>
              <a:rPr lang="en-US" dirty="0" smtClean="0"/>
              <a:t>+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4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inference via Linear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080798"/>
            <a:ext cx="9017000" cy="564067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Komodakis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Paragios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‘08] [Sontag thesis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10]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Maximum A Posteriori inference</a:t>
            </a:r>
            <a:r>
              <a:rPr lang="en-US" dirty="0" smtClean="0"/>
              <a:t> in graphical models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side chain prediction, protein design, stereo vision</a:t>
            </a:r>
          </a:p>
          <a:p>
            <a:r>
              <a:rPr lang="en-US" dirty="0" smtClean="0"/>
              <a:t>various LP relaxations </a:t>
            </a:r>
          </a:p>
          <a:p>
            <a:pPr lvl="1"/>
            <a:r>
              <a:rPr lang="en-US" dirty="0" smtClean="0"/>
              <a:t>pairwise relaxation: integral 88% of the time</a:t>
            </a:r>
          </a:p>
          <a:p>
            <a:pPr lvl="1"/>
            <a:r>
              <a:rPr lang="en-US" dirty="0" smtClean="0"/>
              <a:t>pairwise relaxation + cycle inequalities: 100% integral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[Rush, Sontag, Collins,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Jaakkola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‘10]</a:t>
            </a:r>
          </a:p>
          <a:p>
            <a:pPr lvl="1"/>
            <a:r>
              <a:rPr lang="en-US" dirty="0" smtClean="0">
                <a:solidFill>
                  <a:srgbClr val="4F6228"/>
                </a:solidFill>
              </a:rPr>
              <a:t>Natural Language Processing </a:t>
            </a:r>
            <a:r>
              <a:rPr lang="en-US" dirty="0" smtClean="0"/>
              <a:t>(parsing, part-of-speech tagging)</a:t>
            </a:r>
          </a:p>
          <a:p>
            <a:pPr lvl="1"/>
            <a:r>
              <a:rPr lang="en-US" i="1" dirty="0" smtClean="0"/>
              <a:t>“Empirically</a:t>
            </a:r>
            <a:r>
              <a:rPr lang="en-US" i="1" dirty="0"/>
              <a:t>, the LP relaxation often leads to </a:t>
            </a:r>
            <a:r>
              <a:rPr lang="en-US" i="1" dirty="0" smtClean="0"/>
              <a:t>an exact </a:t>
            </a:r>
            <a:r>
              <a:rPr lang="en-US" i="1" dirty="0"/>
              <a:t>solution to the original problem</a:t>
            </a:r>
            <a:r>
              <a:rPr lang="en-US" i="1" dirty="0" smtClean="0"/>
              <a:t>.”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6DCB-256F-D54D-8A6D-14603F98E9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51403</TotalTime>
  <Words>3442</Words>
  <Application>Microsoft Macintosh PowerPoint</Application>
  <PresentationFormat>On-screen Show (4:3)</PresentationFormat>
  <Paragraphs>600</Paragraphs>
  <Slides>56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Bypassing Worst Case Analysis: Tensor Decomposition and Clustering</vt:lpstr>
      <vt:lpstr>PowerPoint Presentation</vt:lpstr>
      <vt:lpstr>Bypassing worst case analysis</vt:lpstr>
      <vt:lpstr>Two stories</vt:lpstr>
      <vt:lpstr>Part 1:  Integrality of COnvex relaxations</vt:lpstr>
      <vt:lpstr>Relax and Round paradigm</vt:lpstr>
      <vt:lpstr>Can relaxations be integral?</vt:lpstr>
      <vt:lpstr>Integrality of convex relaxations</vt:lpstr>
      <vt:lpstr>MAP inference via Linear Programming</vt:lpstr>
      <vt:lpstr>(Semi)-random graph partitioning</vt:lpstr>
      <vt:lpstr>Thesis</vt:lpstr>
      <vt:lpstr>(Geometric) Clustering</vt:lpstr>
      <vt:lpstr>Distribution on inputs</vt:lpstr>
      <vt:lpstr>Lloyd’s method can fail</vt:lpstr>
      <vt:lpstr>k-median</vt:lpstr>
      <vt:lpstr>k-median LP relaxation</vt:lpstr>
      <vt:lpstr>k-means</vt:lpstr>
      <vt:lpstr>k-means LP relaxation</vt:lpstr>
      <vt:lpstr>k-means LP relaxation</vt:lpstr>
      <vt:lpstr>k-means SDP relaxation</vt:lpstr>
      <vt:lpstr>Results</vt:lpstr>
      <vt:lpstr>Proof Strategy</vt:lpstr>
      <vt:lpstr>Failure of k-means LP</vt:lpstr>
      <vt:lpstr>Rank recovery</vt:lpstr>
      <vt:lpstr>Multireference Alignment</vt:lpstr>
      <vt:lpstr>Multireference alignment</vt:lpstr>
      <vt:lpstr>Rank recovery</vt:lpstr>
      <vt:lpstr>Questions / directions</vt:lpstr>
      <vt:lpstr>Part 2: Tensor Decomposition</vt:lpstr>
      <vt:lpstr>Factor analysis</vt:lpstr>
      <vt:lpstr>Factor analysis</vt:lpstr>
      <vt:lpstr>The rotation problem</vt:lpstr>
      <vt:lpstr>Tensors</vt:lpstr>
      <vt:lpstr>3-way factor analysis    </vt:lpstr>
      <vt:lpstr>Applications</vt:lpstr>
      <vt:lpstr>Kruskal rank &amp; uniqueness</vt:lpstr>
      <vt:lpstr>Learning via tensor decomposition</vt:lpstr>
      <vt:lpstr>Result I (informal)</vt:lpstr>
      <vt:lpstr>Identifibility vs. algorithms</vt:lpstr>
      <vt:lpstr>Algorithms FOR  TENSOR  DECOMPOSITION</vt:lpstr>
      <vt:lpstr>Generative models for data</vt:lpstr>
      <vt:lpstr>Gaussian mixtures (points)</vt:lpstr>
      <vt:lpstr>Topic models (docs)</vt:lpstr>
      <vt:lpstr>Recipe for estimating parameters</vt:lpstr>
      <vt:lpstr>Illustration</vt:lpstr>
      <vt:lpstr>Tensor linear algebra is hard</vt:lpstr>
      <vt:lpstr>Smoothed model</vt:lpstr>
      <vt:lpstr>One easy case..</vt:lpstr>
      <vt:lpstr>Basic idea</vt:lpstr>
      <vt:lpstr>Product vectors &amp; linear structure</vt:lpstr>
      <vt:lpstr>Proof sketch</vt:lpstr>
      <vt:lpstr>Proof Strategy</vt:lpstr>
      <vt:lpstr>Result</vt:lpstr>
      <vt:lpstr>Our result for mixture models</vt:lpstr>
      <vt:lpstr>Questions, directions</vt:lpstr>
      <vt:lpstr>PowerPoint Presentation</vt:lpstr>
    </vt:vector>
  </TitlesOfParts>
  <Company>Princeton Univ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Provable Dictionary Learning via Column Signatures</dc:title>
  <dc:creator>Aditya Bhaskara</dc:creator>
  <cp:lastModifiedBy>Moses Charikar</cp:lastModifiedBy>
  <cp:revision>997</cp:revision>
  <cp:lastPrinted>2014-10-24T23:50:37Z</cp:lastPrinted>
  <dcterms:created xsi:type="dcterms:W3CDTF">2014-01-19T22:52:33Z</dcterms:created>
  <dcterms:modified xsi:type="dcterms:W3CDTF">2015-12-19T08:51:33Z</dcterms:modified>
</cp:coreProperties>
</file>